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1"/>
    <p:sldMasterId id="2147483742" r:id="rId2"/>
  </p:sldMasterIdLst>
  <p:notesMasterIdLst>
    <p:notesMasterId r:id="rId43"/>
  </p:notesMasterIdLst>
  <p:handoutMasterIdLst>
    <p:handoutMasterId r:id="rId44"/>
  </p:handoutMasterIdLst>
  <p:sldIdLst>
    <p:sldId id="990" r:id="rId3"/>
    <p:sldId id="1031" r:id="rId4"/>
    <p:sldId id="1036" r:id="rId5"/>
    <p:sldId id="1042" r:id="rId6"/>
    <p:sldId id="1043" r:id="rId7"/>
    <p:sldId id="1037" r:id="rId8"/>
    <p:sldId id="1045" r:id="rId9"/>
    <p:sldId id="1038" r:id="rId10"/>
    <p:sldId id="1041" r:id="rId11"/>
    <p:sldId id="1082" r:id="rId12"/>
    <p:sldId id="1085" r:id="rId13"/>
    <p:sldId id="1083" r:id="rId14"/>
    <p:sldId id="1084" r:id="rId15"/>
    <p:sldId id="1087" r:id="rId16"/>
    <p:sldId id="1086" r:id="rId17"/>
    <p:sldId id="1096" r:id="rId18"/>
    <p:sldId id="1097" r:id="rId19"/>
    <p:sldId id="1107" r:id="rId20"/>
    <p:sldId id="1108" r:id="rId21"/>
    <p:sldId id="1109" r:id="rId22"/>
    <p:sldId id="1110" r:id="rId23"/>
    <p:sldId id="1103" r:id="rId24"/>
    <p:sldId id="1112" r:id="rId25"/>
    <p:sldId id="1111" r:id="rId26"/>
    <p:sldId id="1113" r:id="rId27"/>
    <p:sldId id="1114" r:id="rId28"/>
    <p:sldId id="1115" r:id="rId29"/>
    <p:sldId id="1116" r:id="rId30"/>
    <p:sldId id="1104" r:id="rId31"/>
    <p:sldId id="1117" r:id="rId32"/>
    <p:sldId id="1118" r:id="rId33"/>
    <p:sldId id="1119" r:id="rId34"/>
    <p:sldId id="1120" r:id="rId35"/>
    <p:sldId id="1121" r:id="rId36"/>
    <p:sldId id="1122" r:id="rId37"/>
    <p:sldId id="1123" r:id="rId38"/>
    <p:sldId id="1124" r:id="rId39"/>
    <p:sldId id="1099" r:id="rId40"/>
    <p:sldId id="1106" r:id="rId41"/>
    <p:sldId id="475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535"/>
    <a:srgbClr val="00CC00"/>
    <a:srgbClr val="FFCC00"/>
    <a:srgbClr val="FFFF99"/>
    <a:srgbClr val="969696"/>
    <a:srgbClr val="DC1F26"/>
    <a:srgbClr val="E3FDFF"/>
    <a:srgbClr val="E2FDFF"/>
    <a:srgbClr val="D4FC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B81A2-3244-4057-AA0B-114A1E93F4BD}" v="8" dt="2018-12-02T07:49:52.165"/>
    <p1510:client id="{D99C15C8-F372-4C80-8889-679A2867AFC8}" v="1421" dt="2018-12-02T12:59:06.422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67402" autoAdjust="0"/>
  </p:normalViewPr>
  <p:slideViewPr>
    <p:cSldViewPr>
      <p:cViewPr varScale="1">
        <p:scale>
          <a:sx n="57" d="100"/>
          <a:sy n="57" d="100"/>
        </p:scale>
        <p:origin x="1716" y="7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pPr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7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接下来，我们聊聊作用域链</a:t>
            </a:r>
            <a:endParaRPr lang="en-US" altLang="zh-CN" dirty="0"/>
          </a:p>
          <a:p>
            <a:r>
              <a:rPr lang="zh-CN" altLang="en-US" dirty="0"/>
              <a:t>现实中：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一家人既可以吃自家带的东西，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又可以去公园商店买东西</a:t>
            </a:r>
            <a:endParaRPr lang="en-US" altLang="zh-CN" dirty="0"/>
          </a:p>
          <a:p>
            <a:r>
              <a:rPr lang="zh-CN" altLang="en-US" dirty="0"/>
              <a:t>也就是，局部和全局两个范围的内容都可使用</a:t>
            </a:r>
            <a:endParaRPr lang="en-US" altLang="zh-CN" dirty="0"/>
          </a:p>
          <a:p>
            <a:r>
              <a:rPr lang="zh-CN" altLang="en-US" dirty="0"/>
              <a:t>但是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通常只要自己家里有，就不去外部买相同的。总是优先吃自己家带的。</a:t>
            </a:r>
            <a:endParaRPr lang="en-US" altLang="zh-CN" dirty="0"/>
          </a:p>
          <a:p>
            <a:r>
              <a:rPr lang="zh-CN" altLang="en-US" dirty="0"/>
              <a:t>比如，小孩儿想吃冰淇淋，大人会说，咱们自己带了，先吃自己的。</a:t>
            </a:r>
            <a:endParaRPr lang="en-US" altLang="zh-CN" dirty="0"/>
          </a:p>
          <a:p>
            <a:r>
              <a:rPr lang="zh-CN" altLang="en-US" dirty="0"/>
              <a:t>此时，即使商店有冰淇淋，也不会让小孩儿去买。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而如果小孩儿想吃棒棒糖，就可以去买，因为自家没带相同的。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13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这里就有个顺序关系。</a:t>
            </a:r>
            <a:endParaRPr lang="en-US" altLang="zh-CN" dirty="0"/>
          </a:p>
          <a:p>
            <a:r>
              <a:rPr lang="zh-CN" altLang="en-US" dirty="0"/>
              <a:t>孩子，共有两个范围的东西可用，自家带的和公园的。</a:t>
            </a:r>
            <a:endParaRPr lang="en-US" altLang="zh-CN" dirty="0"/>
          </a:p>
          <a:p>
            <a:r>
              <a:rPr lang="zh-CN" altLang="en-US" dirty="0"/>
              <a:t>但是，使用顺序必须是优先使用自家带的，自己家没有才能去公园的商店买。</a:t>
            </a:r>
            <a:endParaRPr lang="en-US" altLang="zh-CN" dirty="0"/>
          </a:p>
          <a:p>
            <a:r>
              <a:rPr lang="zh-CN" altLang="en-US" dirty="0"/>
              <a:t>这其实就是一种链式结构，像用锁链，将两个范围的东西串联起来一样。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475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程序中也是一样。</a:t>
            </a:r>
            <a:endParaRPr lang="en-US" altLang="zh-CN" dirty="0"/>
          </a:p>
          <a:p>
            <a:r>
              <a:rPr lang="zh-CN" altLang="en-US" dirty="0"/>
              <a:t>以下程序：</a:t>
            </a:r>
            <a:endParaRPr lang="en-US" altLang="zh-CN" dirty="0"/>
          </a:p>
          <a:p>
            <a:r>
              <a:rPr lang="zh-CN" altLang="en-US" dirty="0"/>
              <a:t>在全局定义了商店和面包</a:t>
            </a:r>
            <a:endParaRPr lang="en-US" altLang="zh-CN" dirty="0"/>
          </a:p>
          <a:p>
            <a:r>
              <a:rPr lang="zh-CN" altLang="en-US" dirty="0"/>
              <a:t>在函数内局部也刚巧定义了面包</a:t>
            </a:r>
            <a:endParaRPr lang="en-US" altLang="zh-CN" dirty="0"/>
          </a:p>
          <a:p>
            <a:r>
              <a:rPr lang="zh-CN" altLang="en-US" dirty="0"/>
              <a:t>问：</a:t>
            </a:r>
            <a:endParaRPr lang="en-US" altLang="zh-CN" dirty="0"/>
          </a:p>
          <a:p>
            <a:r>
              <a:rPr lang="zh-CN" altLang="en-US" dirty="0"/>
              <a:t>在函数内，执行吃面包，吃的是谁的？</a:t>
            </a:r>
            <a:endParaRPr lang="en-US" altLang="zh-CN" dirty="0"/>
          </a:p>
          <a:p>
            <a:r>
              <a:rPr lang="zh-CN" altLang="en-US" dirty="0"/>
              <a:t>在函数内，执行去商店买好吃的，是去哪里的商店买？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770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函数执行时，也有两级范围的数据可用，分别是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自己的函数作用域，其中包含自家带的面包；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全局作用域，其中包含商店和公园的面包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使用时，按照就近原则，优先使用自己函数作用域中的变量，自己没有，才使用全局范围内的。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从函数的两级作用域形成的链式结构就可看出：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函数内吃面包，吃的是自己带的面包，因为就近原则。而就算公园里有，也不去买。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去商店买东西，去的是外部公园的商店。因为自己家没有商店，只能去公园买。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6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35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总结一下：</a:t>
            </a:r>
            <a:endParaRPr lang="en-US" altLang="zh-CN" dirty="0"/>
          </a:p>
          <a:p>
            <a:r>
              <a:rPr lang="zh-CN" altLang="en-US" dirty="0"/>
              <a:t>其实，刚才我们看到的由多级作用域组成的链式结构，就称为作用域链。</a:t>
            </a:r>
            <a:endParaRPr lang="en-US" altLang="zh-CN" dirty="0"/>
          </a:p>
          <a:p>
            <a:r>
              <a:rPr lang="zh-CN" altLang="en-US" dirty="0"/>
              <a:t>作用域链是函数调用时创建的，保存所有函数可用的变量的链式结构。控制着变量的使用顺序。顺序是先局部，后全局。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303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下面，我们开始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77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最近，快过年了，我想写一个小程序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帮小孩儿管理压岁钱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小孩儿每次花钱时，输入本次花的钱数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程序可以从总压岁钱中减去本次花的钱数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并输出余额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假设今年共收到</a:t>
            </a:r>
            <a:r>
              <a:rPr lang="en-US" altLang="zh-CN" dirty="0"/>
              <a:t>1000</a:t>
            </a:r>
            <a:r>
              <a:rPr lang="zh-CN" altLang="en-US" dirty="0"/>
              <a:t>元压岁钱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第一次花了</a:t>
            </a:r>
            <a:r>
              <a:rPr lang="en-US" altLang="zh-CN" dirty="0"/>
              <a:t>100</a:t>
            </a:r>
            <a:r>
              <a:rPr lang="zh-CN" altLang="en-US" dirty="0"/>
              <a:t>，应该剩</a:t>
            </a:r>
            <a:r>
              <a:rPr lang="en-US" altLang="zh-CN" dirty="0"/>
              <a:t>900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第二次花了</a:t>
            </a:r>
            <a:r>
              <a:rPr lang="en-US" altLang="zh-CN" dirty="0"/>
              <a:t>100</a:t>
            </a:r>
            <a:r>
              <a:rPr lang="zh-CN" altLang="en-US" dirty="0"/>
              <a:t>，应该剩</a:t>
            </a:r>
            <a:r>
              <a:rPr lang="en-US" altLang="zh-CN" dirty="0"/>
              <a:t>800</a:t>
            </a:r>
          </a:p>
          <a:p>
            <a:r>
              <a:rPr lang="zh-CN" altLang="en-US" dirty="0"/>
              <a:t>这是我的小程序的需求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7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但是，这个程序有个前提，就是，如何“保存” 压岁钱数？</a:t>
            </a:r>
            <a:endParaRPr lang="en-US" altLang="zh-CN" dirty="0"/>
          </a:p>
          <a:p>
            <a:r>
              <a:rPr lang="zh-CN" altLang="en-US" dirty="0"/>
              <a:t>我们有两个方案备选：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要么保存在函数外部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要么保存在函数内部</a:t>
            </a:r>
            <a:endParaRPr lang="en-US" altLang="zh-CN" dirty="0"/>
          </a:p>
          <a:p>
            <a:r>
              <a:rPr lang="zh-CN" altLang="en-US" dirty="0"/>
              <a:t>选哪个？有什么不同？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2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回顾一下，程序中分为两个范围。全局范围和函数范围。</a:t>
            </a:r>
            <a:endParaRPr lang="en-US" altLang="zh-CN" dirty="0"/>
          </a:p>
          <a:p>
            <a:r>
              <a:rPr lang="zh-CN" altLang="en-US" dirty="0"/>
              <a:t>其中，全局范围，也称为全局作用域。指函数外部的区域。</a:t>
            </a:r>
            <a:endParaRPr lang="en-US" altLang="zh-CN" dirty="0"/>
          </a:p>
          <a:p>
            <a:r>
              <a:rPr lang="zh-CN" altLang="en-US" dirty="0"/>
              <a:t>也就是图中红框和绿框之间的区域。</a:t>
            </a:r>
            <a:endParaRPr lang="en-US" altLang="zh-CN" dirty="0"/>
          </a:p>
          <a:p>
            <a:r>
              <a:rPr lang="zh-CN" altLang="en-US" dirty="0"/>
              <a:t>函数范围，也称为函数作用域，指函数内部的区域。</a:t>
            </a:r>
            <a:endParaRPr lang="en-US" altLang="zh-CN" dirty="0"/>
          </a:p>
          <a:p>
            <a:r>
              <a:rPr lang="zh-CN" altLang="en-US" dirty="0"/>
              <a:t>也就是图中红框内的区域。</a:t>
            </a:r>
            <a:endParaRPr lang="en-US" altLang="zh-CN" dirty="0"/>
          </a:p>
          <a:p>
            <a:r>
              <a:rPr lang="zh-CN" altLang="en-US" dirty="0"/>
              <a:t>如果把函数范围比作咱们自家的房子，那么全局范围就是自家房子外的公共区域</a:t>
            </a:r>
            <a:r>
              <a:rPr lang="en-US" altLang="zh-CN" dirty="0"/>
              <a:t>——</a:t>
            </a:r>
            <a:r>
              <a:rPr lang="zh-CN" altLang="en-US" dirty="0"/>
              <a:t>楼道。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自家的房子，只有自己家里人可以访问。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外人不能访问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而公共区域楼道，却没有限制，谁都可以走。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9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我们聊聊作用域</a:t>
            </a:r>
            <a:endParaRPr lang="en-US" altLang="zh-CN" dirty="0"/>
          </a:p>
          <a:p>
            <a:r>
              <a:rPr lang="zh-CN" altLang="en-US" dirty="0"/>
              <a:t>作用域，英文为</a:t>
            </a:r>
            <a:r>
              <a:rPr lang="en-US" altLang="zh-CN" dirty="0"/>
              <a:t>scope</a:t>
            </a:r>
            <a:r>
              <a:rPr lang="zh-CN" altLang="en-US" dirty="0"/>
              <a:t>，就是范围。</a:t>
            </a:r>
            <a:endParaRPr lang="en-US" altLang="zh-CN" dirty="0"/>
          </a:p>
          <a:p>
            <a:r>
              <a:rPr lang="zh-CN" altLang="en-US" dirty="0"/>
              <a:t>现实生活中，每样东西都有归属范围，不能乱拿乱用。</a:t>
            </a:r>
            <a:endParaRPr lang="en-US" altLang="zh-CN" dirty="0"/>
          </a:p>
          <a:p>
            <a:r>
              <a:rPr lang="zh-CN" altLang="en-US" dirty="0"/>
              <a:t>比如：一家人去公园野餐。家里带了很多好吃的，公园里也有商店卖好吃的。那么这一家人就有两种选择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既可以吃家里带的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也可以去公园商店买。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37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正因为有两个范围，所以，定义在不同范围内的变量也有不同的特点。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定义在全局范围的变量，称为全局变量。</a:t>
            </a:r>
            <a:endParaRPr lang="en-US" altLang="zh-CN" dirty="0"/>
          </a:p>
          <a:p>
            <a:r>
              <a:rPr lang="zh-CN" altLang="en-US" dirty="0"/>
              <a:t>那么，全局变量可以保存压岁钱吗？</a:t>
            </a:r>
            <a:endParaRPr lang="en-US" altLang="zh-CN" dirty="0"/>
          </a:p>
          <a:p>
            <a:r>
              <a:rPr lang="zh-CN" altLang="en-US" dirty="0"/>
              <a:t>答案当然是：不行！因为全局变量有致命缺点，就是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任何外人都可以在任何位置篡改全局变量！</a:t>
            </a:r>
            <a:endParaRPr lang="en-US" altLang="zh-CN" dirty="0"/>
          </a:p>
          <a:p>
            <a:r>
              <a:rPr lang="zh-CN" altLang="en-US" dirty="0"/>
              <a:t>如果，将钱保存在全局变量，就好像把自家的钱放在了自家门外的公共区域楼道里，让外人随便拿。现实中，谁也不会干这种蠢事儿。</a:t>
            </a:r>
            <a:endParaRPr lang="en-US" altLang="zh-CN" dirty="0"/>
          </a:p>
          <a:p>
            <a:r>
              <a:rPr lang="zh-CN" altLang="en-US" dirty="0"/>
              <a:t>比如，我们的程序中，别人随时可以把全局变量</a:t>
            </a:r>
            <a:r>
              <a:rPr lang="en-US" altLang="zh-CN" dirty="0"/>
              <a:t>total</a:t>
            </a:r>
            <a:r>
              <a:rPr lang="zh-CN" altLang="en-US" dirty="0"/>
              <a:t>改为</a:t>
            </a:r>
            <a:r>
              <a:rPr lang="en-US" altLang="zh-CN" dirty="0"/>
              <a:t>0</a:t>
            </a:r>
            <a:r>
              <a:rPr lang="zh-CN" altLang="en-US" dirty="0"/>
              <a:t>，相当于把钱都偷走了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当孩子再花钱时，就没钱了，执行结果竟然是</a:t>
            </a:r>
            <a:r>
              <a:rPr lang="en-US" altLang="zh-CN" dirty="0"/>
              <a:t>-100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这就错了！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9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接下来，我们用程序复现一下这个问题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首先，在全局范围声明变量</a:t>
            </a:r>
            <a:r>
              <a:rPr lang="en-US" altLang="zh-CN" dirty="0"/>
              <a:t>total</a:t>
            </a:r>
            <a:r>
              <a:rPr lang="zh-CN" altLang="en-US" dirty="0"/>
              <a:t>保存</a:t>
            </a:r>
            <a:r>
              <a:rPr lang="en-US" altLang="zh-CN" dirty="0"/>
              <a:t>1000</a:t>
            </a:r>
            <a:r>
              <a:rPr lang="zh-CN" altLang="en-US" dirty="0"/>
              <a:t>块钱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然后，定义函数来管理压岁钱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还没等咱孩子自己花呢，外人就写了一句</a:t>
            </a:r>
            <a:r>
              <a:rPr lang="en-US" altLang="zh-CN" dirty="0"/>
              <a:t>total=0</a:t>
            </a:r>
            <a:r>
              <a:rPr lang="zh-CN" altLang="en-US" dirty="0"/>
              <a:t>，篡改了全局变量</a:t>
            </a:r>
            <a:r>
              <a:rPr lang="en-US" altLang="zh-CN" dirty="0"/>
              <a:t>total</a:t>
            </a:r>
            <a:r>
              <a:rPr lang="zh-CN" altLang="en-US" dirty="0"/>
              <a:t>的值，相当于偷走了所有压岁钱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结果，咱家孩子花</a:t>
            </a:r>
            <a:r>
              <a:rPr lang="en-US" altLang="zh-CN" dirty="0"/>
              <a:t>100</a:t>
            </a:r>
            <a:r>
              <a:rPr lang="zh-CN" altLang="en-US" dirty="0"/>
              <a:t>元时，本应输出剩</a:t>
            </a:r>
            <a:r>
              <a:rPr lang="en-US" altLang="zh-CN" dirty="0"/>
              <a:t>900</a:t>
            </a:r>
            <a:r>
              <a:rPr lang="zh-CN" altLang="en-US" dirty="0"/>
              <a:t>元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可是，剩余竟然是</a:t>
            </a:r>
            <a:r>
              <a:rPr lang="en-US" altLang="zh-CN" dirty="0"/>
              <a:t>-100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这个例子说明，全局变量极易被篡改，所以以后不能用！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7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除了使用全局变量外，我们还可使用局部变量保存压岁钱。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局部变量，就是定义在一个函数范围内的变量。</a:t>
            </a:r>
            <a:endParaRPr lang="en-US" altLang="zh-CN" dirty="0"/>
          </a:p>
          <a:p>
            <a:r>
              <a:rPr lang="zh-CN" altLang="en-US" dirty="0"/>
              <a:t>定义在函数内的变量，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外人肯定不能访问，也就无法篡改</a:t>
            </a:r>
            <a:endParaRPr lang="en-US" altLang="zh-CN" dirty="0"/>
          </a:p>
          <a:p>
            <a:r>
              <a:rPr lang="zh-CN" altLang="en-US" dirty="0"/>
              <a:t>但是，局部变量，也有致命的缺点就是：不可重用！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216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函数就好像一步经典的爱情电影中得了失忆症的女主角：</a:t>
            </a:r>
            <a:endParaRPr lang="en-US" altLang="zh-CN" dirty="0"/>
          </a:p>
          <a:p>
            <a:r>
              <a:rPr lang="zh-CN" altLang="en-US" dirty="0"/>
              <a:t>电影的名字叫初恋</a:t>
            </a:r>
            <a:r>
              <a:rPr lang="en-US" altLang="zh-CN" dirty="0"/>
              <a:t>50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电影中，女主遭遇车祸，得了失忆症，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第二天睡起来，就会忘记前一天的事情。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一天，男主与女主在餐厅相遇，相谈甚欢，二人慢慢坠入爱河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二人相拥入睡，此处省略一晚上，大家自行脑补细节。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第二天早上，女主没睡醒时，画面是这样的，非常的温馨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但是，当女主睁开眼的一刹那，画面却变成了这样。。。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因为女主把昨天的事儿都忘记了，已经不认识面前的这个男人是谁了。</a:t>
            </a:r>
            <a:endParaRPr lang="en-US" altLang="zh-CN" dirty="0"/>
          </a:p>
          <a:p>
            <a:r>
              <a:rPr lang="zh-CN" altLang="en-US" dirty="0"/>
              <a:t>其实，程序中的函数天生就和电影中的女主得了完全相同的失忆症。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184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为什么函数中的局部变量不可重用呢？</a:t>
            </a:r>
            <a:endParaRPr lang="en-US" altLang="zh-CN" dirty="0"/>
          </a:p>
          <a:p>
            <a:r>
              <a:rPr lang="zh-CN" altLang="en-US" dirty="0"/>
              <a:t>因为，每个函数天生都患有失忆症。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每次调用函数执行时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虽然都会临时创建函数作用域保存局部变量，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而且，执行花压岁钱的函数时，第一次花了</a:t>
            </a:r>
            <a:r>
              <a:rPr lang="en-US" altLang="zh-CN" dirty="0"/>
              <a:t>100</a:t>
            </a:r>
            <a:r>
              <a:rPr lang="zh-CN" altLang="en-US" dirty="0"/>
              <a:t>，也的确会从局部变量</a:t>
            </a:r>
            <a:r>
              <a:rPr lang="en-US" altLang="zh-CN" dirty="0"/>
              <a:t>total=1000</a:t>
            </a:r>
            <a:r>
              <a:rPr lang="zh-CN" altLang="en-US" dirty="0"/>
              <a:t>中减的，剩余</a:t>
            </a:r>
            <a:r>
              <a:rPr lang="en-US" altLang="zh-CN" dirty="0"/>
              <a:t>900. </a:t>
            </a:r>
            <a:r>
              <a:rPr lang="zh-CN" altLang="en-US" dirty="0"/>
              <a:t>这是正确的。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但是，函数默认都会失忆。调用后，函数作用域自动被释放，作用域中本次使用的局部变量也不复存在了。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下次再调用函数时，又会重新创建新的作用域和局部变量</a:t>
            </a:r>
            <a:r>
              <a:rPr lang="en-US" altLang="zh-CN" dirty="0"/>
              <a:t>total=1000</a:t>
            </a:r>
            <a:r>
              <a:rPr lang="zh-CN" altLang="en-US" dirty="0"/>
              <a:t>。每次都是新的，且都恢复成初始值。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所以，第二次花了</a:t>
            </a:r>
            <a:r>
              <a:rPr lang="en-US" altLang="zh-CN" dirty="0"/>
              <a:t>100</a:t>
            </a:r>
            <a:r>
              <a:rPr lang="zh-CN" altLang="en-US" dirty="0"/>
              <a:t>元后，还是从</a:t>
            </a:r>
            <a:r>
              <a:rPr lang="en-US" altLang="zh-CN" dirty="0"/>
              <a:t>1000</a:t>
            </a:r>
            <a:r>
              <a:rPr lang="zh-CN" altLang="en-US" dirty="0"/>
              <a:t>基础上减</a:t>
            </a:r>
            <a:r>
              <a:rPr lang="en-US" altLang="zh-CN" dirty="0"/>
              <a:t>100</a:t>
            </a:r>
            <a:r>
              <a:rPr lang="zh-CN" altLang="en-US" dirty="0"/>
              <a:t>元，结果就是，花了两次</a:t>
            </a:r>
            <a:r>
              <a:rPr lang="en-US" altLang="zh-CN" dirty="0"/>
              <a:t>100</a:t>
            </a:r>
            <a:r>
              <a:rPr lang="zh-CN" altLang="en-US" dirty="0"/>
              <a:t>元，可是竟然还剩</a:t>
            </a:r>
            <a:r>
              <a:rPr lang="en-US" altLang="zh-CN" dirty="0"/>
              <a:t>900</a:t>
            </a:r>
            <a:r>
              <a:rPr lang="zh-CN" altLang="en-US" dirty="0"/>
              <a:t>元。</a:t>
            </a:r>
            <a:endParaRPr lang="en-US" altLang="zh-CN" dirty="0"/>
          </a:p>
          <a:p>
            <a:r>
              <a:rPr lang="zh-CN" altLang="en-US" dirty="0"/>
              <a:t>这样执行下去，每次都自动恢复为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r>
              <a:rPr lang="en-US" altLang="zh-CN" dirty="0"/>
              <a:t>1000</a:t>
            </a:r>
            <a:r>
              <a:rPr lang="zh-CN" altLang="en-US" dirty="0"/>
              <a:t>元永远也花不完！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这就错了！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48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接下来，我们用程序验证一下函数是否真的失忆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我们在局部定义了变量</a:t>
            </a:r>
            <a:r>
              <a:rPr lang="en-US" altLang="zh-CN" dirty="0"/>
              <a:t>total=1000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功能还是每花一笔压岁钱，就从</a:t>
            </a:r>
            <a:r>
              <a:rPr lang="en-US" altLang="zh-CN" dirty="0"/>
              <a:t>total</a:t>
            </a:r>
            <a:r>
              <a:rPr lang="zh-CN" altLang="en-US" dirty="0"/>
              <a:t>中减掉</a:t>
            </a:r>
            <a:r>
              <a:rPr lang="en-US" altLang="zh-CN" dirty="0"/>
              <a:t>x</a:t>
            </a:r>
            <a:r>
              <a:rPr lang="zh-CN" altLang="en-US" dirty="0"/>
              <a:t>，并输出剩余多少钱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我们希望，假设第一次花了</a:t>
            </a:r>
            <a:r>
              <a:rPr lang="en-US" altLang="zh-CN" dirty="0"/>
              <a:t>100</a:t>
            </a:r>
            <a:r>
              <a:rPr lang="zh-CN" altLang="en-US" dirty="0"/>
              <a:t>，应该剩</a:t>
            </a:r>
            <a:r>
              <a:rPr lang="en-US" altLang="zh-CN" dirty="0"/>
              <a:t>900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第二次再花</a:t>
            </a:r>
            <a:r>
              <a:rPr lang="en-US" altLang="zh-CN" dirty="0"/>
              <a:t>100</a:t>
            </a:r>
            <a:r>
              <a:rPr lang="zh-CN" altLang="en-US" dirty="0"/>
              <a:t>，应该剩</a:t>
            </a:r>
            <a:r>
              <a:rPr lang="en-US" altLang="zh-CN" dirty="0"/>
              <a:t>800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但是，实际运行的结果却是，两次余额都是</a:t>
            </a:r>
            <a:r>
              <a:rPr lang="en-US" altLang="zh-CN" dirty="0"/>
              <a:t>900</a:t>
            </a:r>
          </a:p>
          <a:p>
            <a:r>
              <a:rPr lang="zh-CN" altLang="en-US" dirty="0"/>
              <a:t>可见，局部变量无法被反复使用，而是每次都从</a:t>
            </a:r>
            <a:r>
              <a:rPr lang="en-US" altLang="zh-CN" dirty="0"/>
              <a:t>1000</a:t>
            </a:r>
            <a:r>
              <a:rPr lang="zh-CN" altLang="en-US" dirty="0"/>
              <a:t>开始减的。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现在，全局变量和局部变量都不能用了！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如何解决既要重用变量，又保护变量不被篡改的问题呢？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现实中：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如果孩子没能力保管压岁钱时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通常都是由父母保管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在父母范围内保管的压岁钱，外人肯定是无权访问的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但是，父母保管的钱，孩子理所当然的能用。</a:t>
            </a:r>
            <a:endParaRPr lang="en-US" altLang="zh-CN" dirty="0"/>
          </a:p>
          <a:p>
            <a:r>
              <a:rPr lang="zh-CN" altLang="en-US" dirty="0"/>
              <a:t>那么程序中，如何实现，父母为孩子保管专属的压岁钱这种效果呢？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792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程序中使用三步，可实现既保护变量，又重用变量不被篡改。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第一步：用外层函数包裹内层函数和要保护的变量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比如：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我们可以在孩子花压岁钱</a:t>
            </a:r>
            <a:r>
              <a:rPr lang="en-US" altLang="zh-CN" dirty="0"/>
              <a:t>()</a:t>
            </a:r>
            <a:r>
              <a:rPr lang="zh-CN" altLang="en-US" dirty="0"/>
              <a:t>函数的外部，定义外层函数充当父母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在父母函数中定义局部变量</a:t>
            </a:r>
            <a:r>
              <a:rPr lang="en-US" altLang="zh-CN" dirty="0"/>
              <a:t>total=1000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这个</a:t>
            </a:r>
            <a:r>
              <a:rPr lang="en-US" altLang="zh-CN" dirty="0"/>
              <a:t>total=1000</a:t>
            </a:r>
            <a:r>
              <a:rPr lang="zh-CN" altLang="en-US" dirty="0"/>
              <a:t>，因为保存在父母函数内部，是个局部变量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所以在函数外部，随意是篡改不了</a:t>
            </a:r>
            <a:r>
              <a:rPr lang="en-US" altLang="zh-CN" dirty="0"/>
              <a:t>total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但是，因为内层函数在外层函数范围内，所以，内层函数理所当然的可以访问自己外层的变量。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27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但是这样一包，</a:t>
            </a:r>
            <a:r>
              <a:rPr lang="en-US" altLang="zh-CN" dirty="0"/>
              <a:t>”</a:t>
            </a:r>
            <a:r>
              <a:rPr lang="zh-CN" altLang="en-US" dirty="0"/>
              <a:t>孩子</a:t>
            </a:r>
            <a:r>
              <a:rPr lang="en-US" altLang="zh-CN" dirty="0"/>
              <a:t>”</a:t>
            </a:r>
            <a:r>
              <a:rPr lang="zh-CN" altLang="en-US" dirty="0"/>
              <a:t>这个内层函数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也变成了外层函数的内部函数，无法在父母范围外独立使用了！</a:t>
            </a:r>
            <a:endParaRPr lang="en-US" altLang="zh-CN" dirty="0"/>
          </a:p>
          <a:p>
            <a:r>
              <a:rPr lang="zh-CN" altLang="en-US" dirty="0"/>
              <a:t>如何让孩子函数，依然可以在任何位置独立使用呢？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第二步</a:t>
            </a:r>
            <a:r>
              <a:rPr lang="en-US" altLang="zh-CN" dirty="0"/>
              <a:t>: </a:t>
            </a:r>
            <a:r>
              <a:rPr lang="zh-CN" altLang="en-US" dirty="0"/>
              <a:t>让外层函数将内层函数通过</a:t>
            </a:r>
            <a:r>
              <a:rPr lang="en-US" altLang="zh-CN" dirty="0"/>
              <a:t>return</a:t>
            </a:r>
            <a:r>
              <a:rPr lang="zh-CN" altLang="en-US" dirty="0"/>
              <a:t>返回到外部。（</a:t>
            </a:r>
            <a:r>
              <a:rPr lang="en-US" altLang="zh-CN" dirty="0"/>
              <a:t>return</a:t>
            </a:r>
            <a:r>
              <a:rPr lang="zh-CN" altLang="en-US" dirty="0"/>
              <a:t>，专业术语叫返回，俗话就是把肚子里的东西，返回到外面来。比如，有一天，文华老师喝多了，回家一开门，说不行！我要</a:t>
            </a:r>
            <a:r>
              <a:rPr lang="en-US" altLang="zh-CN" dirty="0"/>
              <a:t>return</a:t>
            </a:r>
            <a:r>
              <a:rPr lang="zh-CN" altLang="en-US" dirty="0"/>
              <a:t>了！媳妇儿知道，哦这是要吐了！）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可见，</a:t>
            </a:r>
            <a:r>
              <a:rPr lang="en-US" altLang="zh-CN" dirty="0"/>
              <a:t>return</a:t>
            </a:r>
            <a:r>
              <a:rPr lang="zh-CN" altLang="en-US" dirty="0"/>
              <a:t>就是将内部的东西，返回到外部来。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106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如果外层函数，已经将内层函数返回出来，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则使用者，可以调用外层函数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并将获得内层函数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保存到变量中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这样，使用外部的变量，就相当于使用内层“孩子”函数了。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7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但是，公园里的外人，是不能随便拿咱家东西吃的！严重威胁家里人的安全，破坏社会稳定。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2726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结果，外部变量得到了外层函数父母返回的内层函数“孩子”。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又因为内层函数是在外层函数父母中定义的，所以，内层函数时时刻刻牢记着父母给的变量</a:t>
            </a:r>
            <a:r>
              <a:rPr lang="en-US" altLang="zh-CN" dirty="0"/>
              <a:t>total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每次花钱都是从父母给的这个</a:t>
            </a:r>
            <a:r>
              <a:rPr lang="en-US" altLang="zh-CN" dirty="0"/>
              <a:t>total</a:t>
            </a:r>
            <a:r>
              <a:rPr lang="zh-CN" altLang="en-US" dirty="0"/>
              <a:t>变量中扣除。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17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既然外部变量得到了内部函数，自然也就可以反复独立调用。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结果，如下：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第一次，花了</a:t>
            </a:r>
            <a:r>
              <a:rPr lang="en-US" altLang="zh-CN" dirty="0"/>
              <a:t>100</a:t>
            </a:r>
            <a:r>
              <a:rPr lang="zh-CN" altLang="en-US" dirty="0"/>
              <a:t>，应该还剩</a:t>
            </a:r>
            <a:r>
              <a:rPr lang="en-US" altLang="zh-CN" dirty="0"/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第二次，花了</a:t>
            </a:r>
            <a:r>
              <a:rPr lang="en-US" altLang="zh-CN" dirty="0"/>
              <a:t>100</a:t>
            </a:r>
            <a:r>
              <a:rPr lang="zh-CN" altLang="en-US" dirty="0"/>
              <a:t>，应该还剩</a:t>
            </a:r>
            <a:r>
              <a:rPr lang="en-US" altLang="zh-CN" dirty="0"/>
              <a:t>800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即使有人想篡改，因为</a:t>
            </a:r>
            <a:r>
              <a:rPr lang="en-US" altLang="zh-CN" dirty="0"/>
              <a:t>total</a:t>
            </a:r>
            <a:r>
              <a:rPr lang="zh-CN" altLang="en-US" dirty="0"/>
              <a:t>是父母给的局部变量，肯定不能从全局访问的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最后，第三次，花了</a:t>
            </a:r>
            <a:r>
              <a:rPr lang="en-US" altLang="zh-CN" dirty="0"/>
              <a:t>100</a:t>
            </a:r>
            <a:r>
              <a:rPr lang="zh-CN" altLang="en-US" dirty="0"/>
              <a:t>，应该还剩</a:t>
            </a:r>
            <a:r>
              <a:rPr lang="en-US" altLang="zh-CN" dirty="0"/>
              <a:t>700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这样，我们就实现了即重用一个变量，又避免变量被所以篡改。鱼和熊掌可以兼得。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400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下面，我们用这种嵌套函数的形式，改造原来用全局变量实现的管理压岁钱程序。使其免受篡改的影响。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回顾，使用全局变量实现的缺点：是极易被篡改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运行结果，钱数被清零，输出</a:t>
            </a:r>
            <a:r>
              <a:rPr lang="en-US" altLang="zh-CN" dirty="0"/>
              <a:t>-100</a:t>
            </a:r>
            <a:r>
              <a:rPr lang="zh-CN" altLang="en-US" dirty="0"/>
              <a:t>，绝对不是想要的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71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那么，如何既重用</a:t>
            </a:r>
            <a:r>
              <a:rPr lang="en-US" altLang="zh-CN" dirty="0"/>
              <a:t>total</a:t>
            </a:r>
            <a:r>
              <a:rPr lang="zh-CN" altLang="en-US" dirty="0"/>
              <a:t>变量，又保护</a:t>
            </a:r>
            <a:r>
              <a:rPr lang="en-US" altLang="zh-CN" dirty="0"/>
              <a:t>total</a:t>
            </a:r>
            <a:r>
              <a:rPr lang="zh-CN" altLang="en-US" dirty="0"/>
              <a:t>变量不被篡改呢？</a:t>
            </a:r>
            <a:endParaRPr lang="en-US" altLang="zh-CN" dirty="0"/>
          </a:p>
          <a:p>
            <a:r>
              <a:rPr lang="zh-CN" altLang="en-US" dirty="0"/>
              <a:t>三步：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第一步，用外层函数父母包裹受保护的变量</a:t>
            </a:r>
            <a:r>
              <a:rPr lang="en-US" altLang="zh-CN" dirty="0"/>
              <a:t>total=1000</a:t>
            </a:r>
            <a:r>
              <a:rPr lang="zh-CN" altLang="en-US" dirty="0"/>
              <a:t>，和内层函数</a:t>
            </a:r>
            <a:r>
              <a:rPr lang="en-US" altLang="zh-CN" dirty="0"/>
              <a:t>”</a:t>
            </a:r>
            <a:r>
              <a:rPr lang="zh-CN" altLang="en-US" dirty="0"/>
              <a:t>孩子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第二步，外层函数父母，将内层函数返回到外部，让孩子有可能在外部独立反复使用。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第三部，外部可调用外层函数获得返回的内层函数，并保存在一个专门的变量中，才能反复使用。</a:t>
            </a:r>
            <a:endParaRPr lang="en-US" altLang="zh-CN" dirty="0"/>
          </a:p>
          <a:p>
            <a:r>
              <a:rPr lang="zh-CN" altLang="en-US" dirty="0"/>
              <a:t>完成以上三步，我们就发现，下方，即使有人想篡改</a:t>
            </a:r>
            <a:r>
              <a:rPr lang="en-US" altLang="zh-CN" dirty="0"/>
              <a:t>total=0</a:t>
            </a:r>
            <a:r>
              <a:rPr lang="zh-CN" altLang="en-US" dirty="0"/>
              <a:t>，也没可能了。因为</a:t>
            </a:r>
            <a:r>
              <a:rPr lang="en-US" altLang="zh-CN" dirty="0"/>
              <a:t>total</a:t>
            </a:r>
            <a:r>
              <a:rPr lang="zh-CN" altLang="en-US" dirty="0"/>
              <a:t>不是全局函数了。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所以，输出还剩</a:t>
            </a:r>
            <a:r>
              <a:rPr lang="en-US" altLang="zh-CN" dirty="0"/>
              <a:t>900</a:t>
            </a:r>
            <a:r>
              <a:rPr lang="zh-CN" altLang="en-US" dirty="0"/>
              <a:t>，表示不受之前篡改</a:t>
            </a:r>
            <a:r>
              <a:rPr lang="en-US" altLang="zh-CN" dirty="0"/>
              <a:t>total=0</a:t>
            </a:r>
            <a:r>
              <a:rPr lang="zh-CN" altLang="en-US" dirty="0"/>
              <a:t>的影响。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259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  <a:p>
            <a:r>
              <a:rPr lang="zh-CN" altLang="en-US" dirty="0"/>
              <a:t>其实，刚才，我们无形中，就使用了闭包。</a:t>
            </a:r>
            <a:endParaRPr lang="en-US" altLang="zh-CN" dirty="0"/>
          </a:p>
          <a:p>
            <a:r>
              <a:rPr lang="zh-CN" altLang="en-US" dirty="0"/>
              <a:t>我们暂且理解，闭包，是既重用变量，又保护变量不被篡改的一种机制。</a:t>
            </a:r>
            <a:endParaRPr lang="en-US" altLang="zh-CN" dirty="0"/>
          </a:p>
          <a:p>
            <a:r>
              <a:rPr lang="zh-CN" altLang="en-US" dirty="0"/>
              <a:t>今后，只要希望既重用变量，又保护变量不被篡改时，就要用外层函数为一个内层函数保管专属的变量。</a:t>
            </a:r>
            <a:endParaRPr lang="en-US" altLang="zh-CN" dirty="0"/>
          </a:p>
          <a:p>
            <a:r>
              <a:rPr lang="zh-CN" altLang="en-US" dirty="0"/>
              <a:t>如何</a:t>
            </a:r>
            <a:r>
              <a:rPr lang="en-US" altLang="zh-CN" dirty="0"/>
              <a:t>: 3</a:t>
            </a:r>
            <a:r>
              <a:rPr lang="zh-CN" altLang="en-US" dirty="0"/>
              <a:t>步</a:t>
            </a:r>
            <a:endParaRPr lang="en-US" altLang="zh-CN" dirty="0"/>
          </a:p>
          <a:p>
            <a:pPr lvl="0"/>
            <a:r>
              <a:rPr lang="en-US" altLang="zh-CN" dirty="0"/>
              <a:t>1.  </a:t>
            </a:r>
            <a:r>
              <a:rPr lang="zh-CN" altLang="en-US" dirty="0"/>
              <a:t>外层函数包裹内层函数和要保护的变量</a:t>
            </a:r>
            <a:endParaRPr lang="en-US" altLang="zh-CN" dirty="0"/>
          </a:p>
          <a:p>
            <a:pPr lvl="0"/>
            <a:r>
              <a:rPr lang="en-US" altLang="zh-CN" dirty="0"/>
              <a:t>2. </a:t>
            </a:r>
            <a:r>
              <a:rPr lang="zh-CN" altLang="en-US" dirty="0"/>
              <a:t>外层函数返回内层函数对象到外部</a:t>
            </a:r>
            <a:endParaRPr lang="en-US" altLang="zh-CN" dirty="0"/>
          </a:p>
          <a:p>
            <a:pPr lvl="0"/>
            <a:r>
              <a:rPr lang="en-US" altLang="zh-CN" dirty="0"/>
              <a:t>3. </a:t>
            </a:r>
            <a:r>
              <a:rPr lang="zh-CN" altLang="en-US" dirty="0"/>
              <a:t>外部使用者调用外层函数，获得内层函数对象，并保存在外部变量中反复使用。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3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但是，为什么做这三步可以实现功能呢？</a:t>
            </a:r>
            <a:endParaRPr lang="en-US" altLang="zh-CN" dirty="0"/>
          </a:p>
          <a:p>
            <a:r>
              <a:rPr lang="zh-CN" altLang="en-US" dirty="0"/>
              <a:t>而且，闭包中有一大悬案！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按理说</a:t>
            </a:r>
            <a:r>
              <a:rPr lang="en-US" altLang="zh-CN" dirty="0"/>
              <a:t>: </a:t>
            </a:r>
            <a:r>
              <a:rPr lang="zh-CN" altLang="en-US" dirty="0"/>
              <a:t>函数都有天生失忆症，外层函数“父母”调用后，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函数作用域及其内部的</a:t>
            </a:r>
            <a:r>
              <a:rPr lang="en-US" altLang="zh-CN" dirty="0"/>
              <a:t>total=1000</a:t>
            </a:r>
            <a:r>
              <a:rPr lang="zh-CN" altLang="en-US" dirty="0"/>
              <a:t>应该释放才对？</a:t>
            </a:r>
            <a:endParaRPr lang="en-US" altLang="zh-CN" dirty="0"/>
          </a:p>
          <a:p>
            <a:r>
              <a:rPr lang="zh-CN" altLang="en-US" dirty="0"/>
              <a:t>返回的内层函数，应该在内存中找不到</a:t>
            </a:r>
            <a:r>
              <a:rPr lang="en-US" altLang="zh-CN" dirty="0"/>
              <a:t>total</a:t>
            </a:r>
            <a:r>
              <a:rPr lang="zh-CN" altLang="en-US" dirty="0"/>
              <a:t>可用！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可是，事实证明，压岁钱的总钱数</a:t>
            </a:r>
            <a:r>
              <a:rPr lang="en-US" altLang="zh-CN" dirty="0"/>
              <a:t>total</a:t>
            </a:r>
            <a:r>
              <a:rPr lang="zh-CN" altLang="en-US" dirty="0"/>
              <a:t>确实被重用了！那么？</a:t>
            </a:r>
            <a:r>
              <a:rPr lang="en-US" altLang="zh-CN" dirty="0"/>
              <a:t>total</a:t>
            </a:r>
            <a:r>
              <a:rPr lang="zh-CN" altLang="en-US" dirty="0"/>
              <a:t>到底存在哪儿了呢？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438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回想现实中：如果父母要没收孩子的压岁钱，孩子是一定不会同意的，会牢牢抓住压岁钱不放！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89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程序中，也是一样的。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调用外层函数父母时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临时创建外层函数的作用域，为内层函数孩子保存专属的压岁钱数</a:t>
            </a:r>
            <a:r>
              <a:rPr lang="en-US" altLang="zh-CN" dirty="0"/>
              <a:t>total=1000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然后，外层函数会创建并返回出内层函数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内层函数被创建出来时，就像个孩子，战战兢兢的，用自己的</a:t>
            </a:r>
            <a:r>
              <a:rPr lang="en-US" altLang="zh-CN" dirty="0"/>
              <a:t>[[scopes]]</a:t>
            </a:r>
            <a:r>
              <a:rPr lang="zh-CN" altLang="en-US" dirty="0"/>
              <a:t>属性牢牢的抓着外层函数父母的作用域不放。生怕以后自己找不到了！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因此，即使，外层函数执行完，走了！作用域也会被内层函数留下并反复使用！</a:t>
            </a:r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每次使用函数，修改</a:t>
            </a:r>
            <a:r>
              <a:rPr lang="en-US" altLang="zh-CN" dirty="0"/>
              <a:t>total</a:t>
            </a:r>
            <a:r>
              <a:rPr lang="zh-CN" altLang="en-US" dirty="0"/>
              <a:t>时，都是修改的父母给留下的</a:t>
            </a:r>
            <a:r>
              <a:rPr lang="en-US" altLang="zh-CN" dirty="0"/>
              <a:t>total</a:t>
            </a:r>
            <a:r>
              <a:rPr lang="zh-CN" altLang="en-US" dirty="0"/>
              <a:t>的值。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08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耳听为虚，眼见为实！</a:t>
            </a:r>
            <a:endParaRPr lang="en-US" altLang="zh-CN" dirty="0"/>
          </a:p>
          <a:p>
            <a:r>
              <a:rPr lang="zh-CN" altLang="en-US" dirty="0"/>
              <a:t>我们在程序中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可以使用</a:t>
            </a:r>
            <a:r>
              <a:rPr lang="en-US" altLang="zh-CN" dirty="0" err="1"/>
              <a:t>dir</a:t>
            </a:r>
            <a:r>
              <a:rPr lang="zh-CN" altLang="en-US" dirty="0"/>
              <a:t>命令输出一个函数在内存中的对象结构，然后查看函数的</a:t>
            </a:r>
            <a:r>
              <a:rPr lang="en-US" altLang="zh-CN" dirty="0"/>
              <a:t>[[scopes]]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zh-CN" altLang="en-US" dirty="0"/>
              <a:t>下面，我们输出一个普通函数的对象结构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可见，内层函数身上真的长着一个</a:t>
            </a:r>
            <a:r>
              <a:rPr lang="en-US" altLang="zh-CN" dirty="0"/>
              <a:t>[[scopes]]</a:t>
            </a:r>
            <a:r>
              <a:rPr lang="zh-CN" altLang="en-US" dirty="0"/>
              <a:t>属性，引用着父母给的局部</a:t>
            </a:r>
            <a:r>
              <a:rPr lang="en-US" altLang="zh-CN" dirty="0"/>
              <a:t>total</a:t>
            </a:r>
            <a:r>
              <a:rPr lang="zh-CN" altLang="en-US" dirty="0"/>
              <a:t>。并且，</a:t>
            </a:r>
            <a:r>
              <a:rPr lang="en-US" altLang="zh-CN" dirty="0"/>
              <a:t>total</a:t>
            </a:r>
            <a:r>
              <a:rPr lang="zh-CN" altLang="en-US" dirty="0"/>
              <a:t>已经被减到</a:t>
            </a:r>
            <a:r>
              <a:rPr lang="en-US" altLang="zh-CN" dirty="0"/>
              <a:t>700</a:t>
            </a:r>
            <a:r>
              <a:rPr lang="zh-CN" altLang="en-US" dirty="0"/>
              <a:t>了。说明确实每次都是减的这里。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808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我们看到一个词</a:t>
            </a:r>
            <a:r>
              <a:rPr lang="en-US" altLang="zh-CN" dirty="0"/>
              <a:t>closure</a:t>
            </a:r>
            <a:r>
              <a:rPr lang="zh-CN" altLang="en-US" dirty="0"/>
              <a:t>，这就是闭包的意思。</a:t>
            </a:r>
            <a:endParaRPr lang="en-US" altLang="zh-CN" dirty="0"/>
          </a:p>
          <a:p>
            <a:r>
              <a:rPr lang="zh-CN" altLang="en-US" dirty="0"/>
              <a:t>可见，到底什么是闭包，我们可以给出终极的解释。</a:t>
            </a:r>
            <a:endParaRPr lang="en-US" altLang="zh-CN" dirty="0"/>
          </a:p>
          <a:p>
            <a:r>
              <a:rPr lang="zh-CN" altLang="en-US" dirty="0"/>
              <a:t>闭包其实真的是一个具体的对象。</a:t>
            </a:r>
            <a:endParaRPr lang="en-US" altLang="zh-CN" dirty="0"/>
          </a:p>
          <a:p>
            <a:r>
              <a:rPr lang="zh-CN" altLang="en-US" dirty="0"/>
              <a:t>闭包是指外层函数给内层函数留下的专属的作用域对象。官方名称叫“执行上下文”。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今后，只要为一个函数，保护专属的变量时，都用闭包三步来实现。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35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但是，公园里提供的公共的商店，就不一样。只要有钱都可以去买，没有限制。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302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总结和答疑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8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综上所述，现实社会中，物品都是有归属范围的。不能乱用乱拿。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C34DB-8B1F-D14F-AB79-0DFFFB6B1571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63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其实程序中也有严格的范围划分</a:t>
            </a:r>
            <a:r>
              <a:rPr lang="en-US" altLang="zh-CN" dirty="0"/>
              <a:t>——</a:t>
            </a:r>
            <a:r>
              <a:rPr lang="zh-CN" altLang="en-US" dirty="0"/>
              <a:t>这就是作用域。</a:t>
            </a:r>
            <a:endParaRPr lang="en-US" altLang="zh-CN" dirty="0"/>
          </a:p>
          <a:p>
            <a:r>
              <a:rPr lang="zh-CN" altLang="en-US" dirty="0"/>
              <a:t>作用域，英文</a:t>
            </a:r>
            <a:r>
              <a:rPr lang="en-US" altLang="zh-CN" dirty="0"/>
              <a:t>scope</a:t>
            </a:r>
            <a:r>
              <a:rPr lang="zh-CN" altLang="en-US" dirty="0"/>
              <a:t>，本意就是“范围”。作用域专门表示一个数据的可用范围。</a:t>
            </a:r>
            <a:endParaRPr lang="en-US" altLang="zh-CN" dirty="0"/>
          </a:p>
          <a:p>
            <a:r>
              <a:rPr lang="zh-CN" altLang="en-US" dirty="0"/>
              <a:t>定义作用域，就是为了避免不同范围的数据间互相干扰，出乱子。</a:t>
            </a:r>
            <a:endParaRPr lang="en-US" altLang="zh-CN" dirty="0"/>
          </a:p>
          <a:p>
            <a:r>
              <a:rPr lang="zh-CN" altLang="en-US" dirty="0"/>
              <a:t>就好像不是一家人的东西，就不能乱拿；外人就是不能随意拿家里的东西！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96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程序中，划分为两级范围。全局范围和函数范围。</a:t>
            </a:r>
            <a:endParaRPr lang="en-US" altLang="zh-CN" dirty="0"/>
          </a:p>
          <a:p>
            <a:r>
              <a:rPr lang="zh-CN" altLang="en-US" dirty="0"/>
              <a:t>其中，全局范围指，任何人都可访问的范围。也就是图中外围的绿色区域</a:t>
            </a:r>
            <a:endParaRPr lang="en-US" altLang="zh-CN" dirty="0"/>
          </a:p>
          <a:p>
            <a:r>
              <a:rPr lang="zh-CN" altLang="en-US" dirty="0"/>
              <a:t>函数范围，是指仅限于一个函数内才可访问的范围。也就是图中的内层红色区域。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9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因为包含两级范围，所以，定义在不同范围的变量，也就有了不同的称呼。</a:t>
            </a:r>
            <a:endParaRPr lang="en-US" altLang="zh-CN" dirty="0"/>
          </a:p>
          <a:p>
            <a:r>
              <a:rPr lang="zh-CN" altLang="en-US" dirty="0"/>
              <a:t>首先，保存在全局范围的变量，称为全局变量。全局变量可在程序的任意位置被访问到。</a:t>
            </a:r>
            <a:endParaRPr lang="en-US" altLang="zh-CN" dirty="0"/>
          </a:p>
          <a:p>
            <a:r>
              <a:rPr lang="zh-CN" altLang="en-US" dirty="0"/>
              <a:t>比如： 在全局范围，定义变量商店。</a:t>
            </a:r>
            <a:endParaRPr lang="en-US" altLang="zh-CN" dirty="0"/>
          </a:p>
          <a:p>
            <a:r>
              <a:rPr lang="zh-CN" altLang="en-US" dirty="0"/>
              <a:t>然后，在名为“自家野餐”的函数内，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执行去“商店” 买东西，是可以出来访问全局范围的商店的。</a:t>
            </a:r>
            <a:endParaRPr lang="en-US" altLang="zh-CN" dirty="0"/>
          </a:p>
          <a:p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而原本就处在全局的程序，能够执行去“商店” 买东西，也是情理之中的。因为都在同一个范围内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3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除了全局变量外，另一类，保存在函数内的变量称为局部变量。</a:t>
            </a:r>
            <a:endParaRPr lang="en-US" altLang="zh-CN" dirty="0"/>
          </a:p>
          <a:p>
            <a:r>
              <a:rPr lang="zh-CN" altLang="en-US" dirty="0"/>
              <a:t>局部变量，仅限于函数范围内使用</a:t>
            </a:r>
            <a:endParaRPr lang="en-US" altLang="zh-CN" dirty="0"/>
          </a:p>
          <a:p>
            <a:r>
              <a:rPr lang="zh-CN" altLang="en-US" dirty="0"/>
              <a:t>比如：名为“自家野餐”的函数内，定义了局部变量面包。自家范围内，可吃到面包。天经地义。但是，外人，就不允许随便吃咱们自家的面包了。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2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108"/>
            <a:ext cx="5076056" cy="684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9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172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79"/>
            <a:ext cx="77724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/>
              <a:t>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5" y="3564703"/>
            <a:ext cx="4256785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 课程英文副标题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3558904"/>
            <a:ext cx="4392513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/>
              <a:t>DAY01</a:t>
            </a:r>
            <a:endParaRPr lang="zh-CN" altLang="en-US" dirty="0"/>
          </a:p>
        </p:txBody>
      </p:sp>
      <p:pic>
        <p:nvPicPr>
          <p:cNvPr id="6" name="图片 5" descr="未标题-1">
            <a:extLst>
              <a:ext uri="{FF2B5EF4-FFF2-40B4-BE49-F238E27FC236}">
                <a16:creationId xmlns:a16="http://schemas.microsoft.com/office/drawing/2014/main" id="{6F57A401-1A85-614C-890B-08B842356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知识点标题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知识讲解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pic>
        <p:nvPicPr>
          <p:cNvPr id="9" name="图片 8" descr="未标题-1">
            <a:extLst>
              <a:ext uri="{FF2B5EF4-FFF2-40B4-BE49-F238E27FC236}">
                <a16:creationId xmlns:a16="http://schemas.microsoft.com/office/drawing/2014/main" id="{9D03BD40-6586-8148-8394-60A008A1B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7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知识点标题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pic>
        <p:nvPicPr>
          <p:cNvPr id="12" name="图片 11" descr="未标题-1">
            <a:extLst>
              <a:ext uri="{FF2B5EF4-FFF2-40B4-BE49-F238E27FC236}">
                <a16:creationId xmlns:a16="http://schemas.microsoft.com/office/drawing/2014/main" id="{E82B9B49-D8EA-8A41-9F57-9A35F9A23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练习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/>
              <a:t>课堂练习标题</a:t>
            </a: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pic>
        <p:nvPicPr>
          <p:cNvPr id="8" name="图片 7" descr="未标题-1">
            <a:extLst>
              <a:ext uri="{FF2B5EF4-FFF2-40B4-BE49-F238E27FC236}">
                <a16:creationId xmlns:a16="http://schemas.microsoft.com/office/drawing/2014/main" id="{46F2971F-0F69-8C43-AEC2-069648A72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DC1F26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未标题-1">
            <a:extLst>
              <a:ext uri="{FF2B5EF4-FFF2-40B4-BE49-F238E27FC236}">
                <a16:creationId xmlns:a16="http://schemas.microsoft.com/office/drawing/2014/main" id="{C61BEB11-53A1-5A4C-B3D7-BDE0B5C60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未标题-1">
            <a:extLst>
              <a:ext uri="{FF2B5EF4-FFF2-40B4-BE49-F238E27FC236}">
                <a16:creationId xmlns:a16="http://schemas.microsoft.com/office/drawing/2014/main" id="{07C562E6-1691-9343-93B0-76E4EA16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71600" y="1916831"/>
            <a:ext cx="6984776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本节内容</a:t>
            </a:r>
            <a:endParaRPr lang="en-US" altLang="zh-CN" dirty="0"/>
          </a:p>
          <a:p>
            <a:r>
              <a:rPr lang="zh-CN" altLang="en-US" dirty="0"/>
              <a:t>本节内容</a:t>
            </a:r>
          </a:p>
        </p:txBody>
      </p:sp>
      <p:sp>
        <p:nvSpPr>
          <p:cNvPr id="9" name="十字形 8"/>
          <p:cNvSpPr/>
          <p:nvPr userDrawn="1"/>
        </p:nvSpPr>
        <p:spPr>
          <a:xfrm>
            <a:off x="142844" y="6215082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/>
          <p:cNvSpPr/>
          <p:nvPr userDrawn="1"/>
        </p:nvSpPr>
        <p:spPr>
          <a:xfrm>
            <a:off x="569224" y="600076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9144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内容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4" name="图片 3" descr="未标题-1">
            <a:extLst>
              <a:ext uri="{FF2B5EF4-FFF2-40B4-BE49-F238E27FC236}">
                <a16:creationId xmlns:a16="http://schemas.microsoft.com/office/drawing/2014/main" id="{E1F00A75-5E23-CA4C-8DD7-950CB71024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0907" y="209732"/>
            <a:ext cx="1247557" cy="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09" r:id="rId2"/>
    <p:sldLayoutId id="2147483722" r:id="rId3"/>
    <p:sldLayoutId id="2147483732" r:id="rId4"/>
    <p:sldLayoutId id="2147483726" r:id="rId5"/>
    <p:sldLayoutId id="2147483723" r:id="rId6"/>
    <p:sldLayoutId id="2147483731" r:id="rId7"/>
    <p:sldLayoutId id="2147483724" r:id="rId8"/>
    <p:sldLayoutId id="214748374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AD6E8-1A34-429F-BF6A-84F30FB70E78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2234-D236-4FD4-ADFD-243EF8C181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6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23.svg"/><Relationship Id="rId4" Type="http://schemas.openxmlformats.org/officeDocument/2006/relationships/image" Target="../media/image63.sv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11.svg"/><Relationship Id="rId3" Type="http://schemas.openxmlformats.org/officeDocument/2006/relationships/image" Target="../media/image1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30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24" Type="http://schemas.openxmlformats.org/officeDocument/2006/relationships/image" Target="../media/image9.sv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23" Type="http://schemas.openxmlformats.org/officeDocument/2006/relationships/image" Target="../media/image8.png"/><Relationship Id="rId28" Type="http://schemas.openxmlformats.org/officeDocument/2006/relationships/image" Target="../media/image21.svg"/><Relationship Id="rId10" Type="http://schemas.openxmlformats.org/officeDocument/2006/relationships/image" Target="../media/image15.svg"/><Relationship Id="rId19" Type="http://schemas.openxmlformats.org/officeDocument/2006/relationships/image" Target="../media/image4.png"/><Relationship Id="rId4" Type="http://schemas.openxmlformats.org/officeDocument/2006/relationships/image" Target="../media/image19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Relationship Id="rId22" Type="http://schemas.openxmlformats.org/officeDocument/2006/relationships/image" Target="../media/image7.svg"/><Relationship Id="rId27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11.svg"/><Relationship Id="rId3" Type="http://schemas.openxmlformats.org/officeDocument/2006/relationships/image" Target="../media/image18.png"/><Relationship Id="rId21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30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24" Type="http://schemas.openxmlformats.org/officeDocument/2006/relationships/image" Target="../media/image9.sv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23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4.png"/><Relationship Id="rId4" Type="http://schemas.openxmlformats.org/officeDocument/2006/relationships/image" Target="../media/image19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Relationship Id="rId22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8.png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11" Type="http://schemas.openxmlformats.org/officeDocument/2006/relationships/image" Target="../media/image16.pn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Relationship Id="rId22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  <a:r>
              <a:rPr lang="en-US" altLang="zh-CN" dirty="0"/>
              <a:t>(scope)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9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3C0C7E8-464F-4BEC-B90E-F828EAD18BC4}"/>
              </a:ext>
            </a:extLst>
          </p:cNvPr>
          <p:cNvSpPr/>
          <p:nvPr/>
        </p:nvSpPr>
        <p:spPr>
          <a:xfrm>
            <a:off x="5436095" y="3569372"/>
            <a:ext cx="2281591" cy="24055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作用域链（</a:t>
            </a:r>
            <a:r>
              <a:rPr lang="en-US" altLang="zh-CN" dirty="0"/>
              <a:t>scope chain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855316"/>
          </a:xfrm>
        </p:spPr>
        <p:txBody>
          <a:bodyPr/>
          <a:lstStyle/>
          <a:p>
            <a:r>
              <a:rPr lang="zh-CN" altLang="en-US" dirty="0"/>
              <a:t>现实中：</a:t>
            </a:r>
            <a:endParaRPr lang="en-US" altLang="zh-CN" dirty="0"/>
          </a:p>
          <a:p>
            <a:pPr lvl="1"/>
            <a:r>
              <a:rPr lang="zh-CN" altLang="en-US" dirty="0"/>
              <a:t>一家人既可以吃自家带的东西，又可以去公园商店买东西</a:t>
            </a:r>
            <a:endParaRPr lang="en-US" altLang="zh-CN" dirty="0"/>
          </a:p>
          <a:p>
            <a:pPr lvl="1"/>
            <a:r>
              <a:rPr lang="zh-CN" altLang="en-US" dirty="0"/>
              <a:t>但通常只要自己家里有，就不去外部买。总是优先吃自己家带的。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1331639" y="3068960"/>
            <a:ext cx="6480721" cy="345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1443676" y="314894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公园范围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1941548" y="3759713"/>
            <a:ext cx="2990491" cy="24055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024" y="4449827"/>
            <a:ext cx="1121834" cy="1121834"/>
          </a:xfrm>
          <a:prstGeom prst="rect">
            <a:avLst/>
          </a:prstGeom>
        </p:spPr>
      </p:pic>
      <p:pic>
        <p:nvPicPr>
          <p:cNvPr id="23" name="图形 22" descr="商店">
            <a:extLst>
              <a:ext uri="{FF2B5EF4-FFF2-40B4-BE49-F238E27FC236}">
                <a16:creationId xmlns:a16="http://schemas.microsoft.com/office/drawing/2014/main" id="{CD3FEFAA-3A36-4CBC-89AD-90889394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2663" y="3437406"/>
            <a:ext cx="1595023" cy="1595023"/>
          </a:xfrm>
          <a:prstGeom prst="rect">
            <a:avLst/>
          </a:prstGeom>
        </p:spPr>
      </p:pic>
      <p:pic>
        <p:nvPicPr>
          <p:cNvPr id="25" name="图形 24" descr="冰淇淋">
            <a:extLst>
              <a:ext uri="{FF2B5EF4-FFF2-40B4-BE49-F238E27FC236}">
                <a16:creationId xmlns:a16="http://schemas.microsoft.com/office/drawing/2014/main" id="{4143D885-ACCF-4B37-ABFC-278B93181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2179" y="4001573"/>
            <a:ext cx="914400" cy="914400"/>
          </a:xfrm>
          <a:prstGeom prst="rect">
            <a:avLst/>
          </a:prstGeom>
        </p:spPr>
      </p:pic>
      <p:pic>
        <p:nvPicPr>
          <p:cNvPr id="27" name="图形 26" descr="棒棒糖">
            <a:extLst>
              <a:ext uri="{FF2B5EF4-FFF2-40B4-BE49-F238E27FC236}">
                <a16:creationId xmlns:a16="http://schemas.microsoft.com/office/drawing/2014/main" id="{B230B1EF-536D-4F24-9A29-02CB7DB0F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5253" y="4958605"/>
            <a:ext cx="914400" cy="914400"/>
          </a:xfrm>
          <a:prstGeom prst="rect">
            <a:avLst/>
          </a:prstGeom>
        </p:spPr>
      </p:pic>
      <p:pic>
        <p:nvPicPr>
          <p:cNvPr id="29" name="图形 28" descr="汉堡和饮料">
            <a:extLst>
              <a:ext uri="{FF2B5EF4-FFF2-40B4-BE49-F238E27FC236}">
                <a16:creationId xmlns:a16="http://schemas.microsoft.com/office/drawing/2014/main" id="{D577C719-716B-4B51-99B3-16B16FF39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695" y="4958605"/>
            <a:ext cx="914400" cy="9144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8D1FE46-DF1C-4E29-8B15-522F8720B302}"/>
              </a:ext>
            </a:extLst>
          </p:cNvPr>
          <p:cNvSpPr txBox="1"/>
          <p:nvPr/>
        </p:nvSpPr>
        <p:spPr>
          <a:xfrm>
            <a:off x="6144842" y="3211307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</a:p>
        </p:txBody>
      </p:sp>
      <p:pic>
        <p:nvPicPr>
          <p:cNvPr id="35" name="图形 34" descr="甜甜圈">
            <a:extLst>
              <a:ext uri="{FF2B5EF4-FFF2-40B4-BE49-F238E27FC236}">
                <a16:creationId xmlns:a16="http://schemas.microsoft.com/office/drawing/2014/main" id="{4BD7765A-B5CC-4A2F-995B-232412B16A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3531" y="5162716"/>
            <a:ext cx="526651" cy="526651"/>
          </a:xfrm>
          <a:prstGeom prst="rect">
            <a:avLst/>
          </a:prstGeom>
        </p:spPr>
      </p:pic>
      <p:pic>
        <p:nvPicPr>
          <p:cNvPr id="37" name="图形 36" descr="冰淇淋">
            <a:extLst>
              <a:ext uri="{FF2B5EF4-FFF2-40B4-BE49-F238E27FC236}">
                <a16:creationId xmlns:a16="http://schemas.microsoft.com/office/drawing/2014/main" id="{5F22A400-6304-454F-9E75-B1957EF7A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98884" y="5511868"/>
            <a:ext cx="526651" cy="526651"/>
          </a:xfrm>
          <a:prstGeom prst="rect">
            <a:avLst/>
          </a:prstGeom>
        </p:spPr>
      </p:pic>
      <p:pic>
        <p:nvPicPr>
          <p:cNvPr id="39" name="图形 38" descr="蛋糕">
            <a:extLst>
              <a:ext uri="{FF2B5EF4-FFF2-40B4-BE49-F238E27FC236}">
                <a16:creationId xmlns:a16="http://schemas.microsoft.com/office/drawing/2014/main" id="{E02AD97A-21E5-47A6-8F38-D46D601C4A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44121" y="4717522"/>
            <a:ext cx="526651" cy="52665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AD142C2-408D-4C33-89F5-BB1DDC91C9F7}"/>
              </a:ext>
            </a:extLst>
          </p:cNvPr>
          <p:cNvSpPr/>
          <p:nvPr/>
        </p:nvSpPr>
        <p:spPr>
          <a:xfrm rot="383387">
            <a:off x="4459039" y="5240944"/>
            <a:ext cx="1424239" cy="3297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E7A1013-031A-4EB4-857D-02D2A3B9F777}"/>
              </a:ext>
            </a:extLst>
          </p:cNvPr>
          <p:cNvSpPr/>
          <p:nvPr/>
        </p:nvSpPr>
        <p:spPr>
          <a:xfrm rot="20178778" flipH="1">
            <a:off x="3309942" y="5408012"/>
            <a:ext cx="763465" cy="3297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30D7F14-5C0A-4539-8223-222D397FC836}"/>
              </a:ext>
            </a:extLst>
          </p:cNvPr>
          <p:cNvSpPr/>
          <p:nvPr/>
        </p:nvSpPr>
        <p:spPr>
          <a:xfrm rot="20006883">
            <a:off x="4368976" y="4651323"/>
            <a:ext cx="1254776" cy="329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 descr="禁止标志">
            <a:extLst>
              <a:ext uri="{FF2B5EF4-FFF2-40B4-BE49-F238E27FC236}">
                <a16:creationId xmlns:a16="http://schemas.microsoft.com/office/drawing/2014/main" id="{B73FCD99-860D-4FE6-B373-3D753C7AD4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47248" y="4434456"/>
            <a:ext cx="739685" cy="7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 animBg="1"/>
      <p:bldP spid="7" grpId="0"/>
      <p:bldP spid="8" grpId="0" animBg="1"/>
      <p:bldP spid="31" grpId="0"/>
      <p:bldP spid="9" grpId="0" animBg="1"/>
      <p:bldP spid="9" grpId="1" animBg="1"/>
      <p:bldP spid="22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3C0C7E8-464F-4BEC-B90E-F828EAD18BC4}"/>
              </a:ext>
            </a:extLst>
          </p:cNvPr>
          <p:cNvSpPr/>
          <p:nvPr/>
        </p:nvSpPr>
        <p:spPr>
          <a:xfrm>
            <a:off x="5722451" y="4262068"/>
            <a:ext cx="2281591" cy="24055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作用域链（</a:t>
            </a:r>
            <a:r>
              <a:rPr lang="en-US" altLang="zh-CN" dirty="0"/>
              <a:t>scope chain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现实中：这里就有个顺序关系</a:t>
            </a:r>
            <a:r>
              <a:rPr lang="en-US" altLang="zh-CN" dirty="0"/>
              <a:t>: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5076056" y="3761656"/>
            <a:ext cx="3022660" cy="3096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5054580" y="384113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公园范围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2309232" y="3068960"/>
            <a:ext cx="2259875" cy="181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663" y="1691509"/>
            <a:ext cx="1121834" cy="1121834"/>
          </a:xfrm>
          <a:prstGeom prst="rect">
            <a:avLst/>
          </a:prstGeom>
        </p:spPr>
      </p:pic>
      <p:pic>
        <p:nvPicPr>
          <p:cNvPr id="23" name="图形 22" descr="商店">
            <a:extLst>
              <a:ext uri="{FF2B5EF4-FFF2-40B4-BE49-F238E27FC236}">
                <a16:creationId xmlns:a16="http://schemas.microsoft.com/office/drawing/2014/main" id="{CD3FEFAA-3A36-4CBC-89AD-90889394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019" y="4130102"/>
            <a:ext cx="1595023" cy="1595023"/>
          </a:xfrm>
          <a:prstGeom prst="rect">
            <a:avLst/>
          </a:prstGeom>
        </p:spPr>
      </p:pic>
      <p:pic>
        <p:nvPicPr>
          <p:cNvPr id="25" name="图形 24" descr="冰淇淋">
            <a:extLst>
              <a:ext uri="{FF2B5EF4-FFF2-40B4-BE49-F238E27FC236}">
                <a16:creationId xmlns:a16="http://schemas.microsoft.com/office/drawing/2014/main" id="{4143D885-ACCF-4B37-ABFC-278B93181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8535" y="4694269"/>
            <a:ext cx="914400" cy="914400"/>
          </a:xfrm>
          <a:prstGeom prst="rect">
            <a:avLst/>
          </a:prstGeom>
        </p:spPr>
      </p:pic>
      <p:pic>
        <p:nvPicPr>
          <p:cNvPr id="27" name="图形 26" descr="棒棒糖">
            <a:extLst>
              <a:ext uri="{FF2B5EF4-FFF2-40B4-BE49-F238E27FC236}">
                <a16:creationId xmlns:a16="http://schemas.microsoft.com/office/drawing/2014/main" id="{B230B1EF-536D-4F24-9A29-02CB7DB0F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1609" y="5651301"/>
            <a:ext cx="914400" cy="914400"/>
          </a:xfrm>
          <a:prstGeom prst="rect">
            <a:avLst/>
          </a:prstGeom>
        </p:spPr>
      </p:pic>
      <p:pic>
        <p:nvPicPr>
          <p:cNvPr id="29" name="图形 28" descr="汉堡和饮料">
            <a:extLst>
              <a:ext uri="{FF2B5EF4-FFF2-40B4-BE49-F238E27FC236}">
                <a16:creationId xmlns:a16="http://schemas.microsoft.com/office/drawing/2014/main" id="{D577C719-716B-4B51-99B3-16B16FF39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01051" y="5651301"/>
            <a:ext cx="914400" cy="9144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8D1FE46-DF1C-4E29-8B15-522F8720B302}"/>
              </a:ext>
            </a:extLst>
          </p:cNvPr>
          <p:cNvSpPr txBox="1"/>
          <p:nvPr/>
        </p:nvSpPr>
        <p:spPr>
          <a:xfrm>
            <a:off x="6431198" y="390400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</a:p>
        </p:txBody>
      </p:sp>
      <p:pic>
        <p:nvPicPr>
          <p:cNvPr id="35" name="图形 34" descr="甜甜圈">
            <a:extLst>
              <a:ext uri="{FF2B5EF4-FFF2-40B4-BE49-F238E27FC236}">
                <a16:creationId xmlns:a16="http://schemas.microsoft.com/office/drawing/2014/main" id="{4BD7765A-B5CC-4A2F-995B-232412B16A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8335" y="3939699"/>
            <a:ext cx="526651" cy="526651"/>
          </a:xfrm>
          <a:prstGeom prst="rect">
            <a:avLst/>
          </a:prstGeom>
        </p:spPr>
      </p:pic>
      <p:pic>
        <p:nvPicPr>
          <p:cNvPr id="37" name="图形 36" descr="冰淇淋">
            <a:extLst>
              <a:ext uri="{FF2B5EF4-FFF2-40B4-BE49-F238E27FC236}">
                <a16:creationId xmlns:a16="http://schemas.microsoft.com/office/drawing/2014/main" id="{5F22A400-6304-454F-9E75-B1957EF7A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92934" y="4114339"/>
            <a:ext cx="526651" cy="526651"/>
          </a:xfrm>
          <a:prstGeom prst="rect">
            <a:avLst/>
          </a:prstGeom>
        </p:spPr>
      </p:pic>
      <p:pic>
        <p:nvPicPr>
          <p:cNvPr id="39" name="图形 38" descr="蛋糕">
            <a:extLst>
              <a:ext uri="{FF2B5EF4-FFF2-40B4-BE49-F238E27FC236}">
                <a16:creationId xmlns:a16="http://schemas.microsoft.com/office/drawing/2014/main" id="{E02AD97A-21E5-47A6-8F38-D46D601C4A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84305" y="3848805"/>
            <a:ext cx="526651" cy="52665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AD142C2-408D-4C33-89F5-BB1DDC91C9F7}"/>
              </a:ext>
            </a:extLst>
          </p:cNvPr>
          <p:cNvSpPr/>
          <p:nvPr/>
        </p:nvSpPr>
        <p:spPr>
          <a:xfrm rot="2046383">
            <a:off x="4251724" y="4489458"/>
            <a:ext cx="928890" cy="414095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E7A1013-031A-4EB4-857D-02D2A3B9F777}"/>
              </a:ext>
            </a:extLst>
          </p:cNvPr>
          <p:cNvSpPr/>
          <p:nvPr/>
        </p:nvSpPr>
        <p:spPr>
          <a:xfrm rot="13686605" flipH="1">
            <a:off x="1962643" y="2835194"/>
            <a:ext cx="763465" cy="3297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6" descr="http://www.pngall.com/wp-content/uploads/2016/04/Chain-PNG-File.png">
            <a:extLst>
              <a:ext uri="{FF2B5EF4-FFF2-40B4-BE49-F238E27FC236}">
                <a16:creationId xmlns:a16="http://schemas.microsoft.com/office/drawing/2014/main" id="{7092A3E7-A0C9-4EEB-B258-1CFF836F9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0" b="33795"/>
          <a:stretch/>
        </p:blipFill>
        <p:spPr bwMode="auto">
          <a:xfrm rot="2107569">
            <a:off x="3895734" y="4866561"/>
            <a:ext cx="1426159" cy="3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www.pngall.com/wp-content/uploads/2016/04/Chain-PNG-File.png">
            <a:extLst>
              <a:ext uri="{FF2B5EF4-FFF2-40B4-BE49-F238E27FC236}">
                <a16:creationId xmlns:a16="http://schemas.microsoft.com/office/drawing/2014/main" id="{7FAE7C4E-95CD-4CC9-9004-E905A5022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0" b="33795"/>
          <a:stretch/>
        </p:blipFill>
        <p:spPr bwMode="auto">
          <a:xfrm rot="2923761">
            <a:off x="1572103" y="3139977"/>
            <a:ext cx="1331441" cy="3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7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作用域链（</a:t>
            </a:r>
            <a:r>
              <a:rPr lang="en-US" altLang="zh-CN" dirty="0"/>
              <a:t>scope chain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比如</a:t>
            </a:r>
            <a:r>
              <a:rPr lang="en-US" altLang="zh-CN" dirty="0"/>
              <a:t>: </a:t>
            </a:r>
            <a:r>
              <a:rPr lang="zh-CN" altLang="en-US" dirty="0"/>
              <a:t>如下程序</a:t>
            </a:r>
            <a:r>
              <a:rPr lang="en-US" altLang="zh-CN" dirty="0"/>
              <a:t>: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B6C86C-4D3F-4DE8-BDF7-256E688DD118}"/>
              </a:ext>
            </a:extLst>
          </p:cNvPr>
          <p:cNvSpPr/>
          <p:nvPr/>
        </p:nvSpPr>
        <p:spPr>
          <a:xfrm>
            <a:off x="899592" y="1629692"/>
            <a:ext cx="7200800" cy="5111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var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公园的商店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”;</a:t>
            </a:r>
          </a:p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var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“公园的面包”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B9203-1C41-4940-B39E-5CAC6D297ED6}"/>
              </a:ext>
            </a:extLst>
          </p:cNvPr>
          <p:cNvSpPr txBox="1"/>
          <p:nvPr/>
        </p:nvSpPr>
        <p:spPr>
          <a:xfrm>
            <a:off x="1005112" y="1622512"/>
            <a:ext cx="356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全局范围 </a:t>
            </a: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zh-CN" altLang="en-US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B71C9A-3807-40A4-87C8-E8CB2F57A9EF}"/>
              </a:ext>
            </a:extLst>
          </p:cNvPr>
          <p:cNvSpPr txBox="1"/>
          <p:nvPr/>
        </p:nvSpPr>
        <p:spPr>
          <a:xfrm>
            <a:off x="1259632" y="3020275"/>
            <a:ext cx="5976664" cy="3416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 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函数范围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“自家的面包”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吃 面包 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输出？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 商店 买好吃的 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输出？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闪电形 4">
            <a:extLst>
              <a:ext uri="{FF2B5EF4-FFF2-40B4-BE49-F238E27FC236}">
                <a16:creationId xmlns:a16="http://schemas.microsoft.com/office/drawing/2014/main" id="{FC6864C4-D67A-4D86-A803-81F630BB9B21}"/>
              </a:ext>
            </a:extLst>
          </p:cNvPr>
          <p:cNvSpPr/>
          <p:nvPr/>
        </p:nvSpPr>
        <p:spPr>
          <a:xfrm>
            <a:off x="2783455" y="5788523"/>
            <a:ext cx="576064" cy="648072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4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D79A3133-6329-4DAF-A7BA-65EE0D27C179}"/>
              </a:ext>
            </a:extLst>
          </p:cNvPr>
          <p:cNvSpPr/>
          <p:nvPr/>
        </p:nvSpPr>
        <p:spPr>
          <a:xfrm>
            <a:off x="5148064" y="5613047"/>
            <a:ext cx="37444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全局范围 </a:t>
            </a: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公园的商店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公园的面包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C096382-A220-42E6-9CCB-C9762F32C74B}"/>
              </a:ext>
            </a:extLst>
          </p:cNvPr>
          <p:cNvSpPr/>
          <p:nvPr/>
        </p:nvSpPr>
        <p:spPr>
          <a:xfrm>
            <a:off x="5253235" y="5767254"/>
            <a:ext cx="222419" cy="222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DCA309-F3F0-484C-9B00-FB16C10278DF}"/>
              </a:ext>
            </a:extLst>
          </p:cNvPr>
          <p:cNvSpPr txBox="1"/>
          <p:nvPr/>
        </p:nvSpPr>
        <p:spPr>
          <a:xfrm>
            <a:off x="1115616" y="4768142"/>
            <a:ext cx="3744412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     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函数作用域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面包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“自家带的面包”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B96C64C-0AC8-4A2E-AE14-2180498E385B}"/>
              </a:ext>
            </a:extLst>
          </p:cNvPr>
          <p:cNvSpPr/>
          <p:nvPr/>
        </p:nvSpPr>
        <p:spPr>
          <a:xfrm>
            <a:off x="4561700" y="5613047"/>
            <a:ext cx="222419" cy="222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AC1D868-7AFA-477F-BF77-033339278754}"/>
              </a:ext>
            </a:extLst>
          </p:cNvPr>
          <p:cNvSpPr/>
          <p:nvPr/>
        </p:nvSpPr>
        <p:spPr>
          <a:xfrm>
            <a:off x="1664421" y="4932344"/>
            <a:ext cx="222419" cy="222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作用域链（</a:t>
            </a:r>
            <a:r>
              <a:rPr lang="en-US" altLang="zh-CN" dirty="0"/>
              <a:t>scope chain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函数在执行时，有两个范围的数据可使用，顺序如下：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89B3AB9-341A-4797-9ED2-9C3F31766F7C}"/>
              </a:ext>
            </a:extLst>
          </p:cNvPr>
          <p:cNvSpPr txBox="1"/>
          <p:nvPr/>
        </p:nvSpPr>
        <p:spPr>
          <a:xfrm>
            <a:off x="794075" y="4027281"/>
            <a:ext cx="788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()   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调用函数时，用锁链串联两级作用域</a:t>
            </a:r>
          </a:p>
        </p:txBody>
      </p:sp>
      <p:pic>
        <p:nvPicPr>
          <p:cNvPr id="1030" name="Picture 6" descr="http://www.pngall.com/wp-content/uploads/2016/04/Chain-PNG-File.png">
            <a:extLst>
              <a:ext uri="{FF2B5EF4-FFF2-40B4-BE49-F238E27FC236}">
                <a16:creationId xmlns:a16="http://schemas.microsoft.com/office/drawing/2014/main" id="{401DAC78-60F7-48DF-977E-BB8272705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5" b="37127"/>
          <a:stretch/>
        </p:blipFill>
        <p:spPr bwMode="auto">
          <a:xfrm rot="3519079">
            <a:off x="1206645" y="4602181"/>
            <a:ext cx="809315" cy="2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www.pngall.com/wp-content/uploads/2016/04/Chain-PNG-File.png">
            <a:extLst>
              <a:ext uri="{FF2B5EF4-FFF2-40B4-BE49-F238E27FC236}">
                <a16:creationId xmlns:a16="http://schemas.microsoft.com/office/drawing/2014/main" id="{DFC1F8E8-6878-456B-BB88-7FE00700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0" b="33795"/>
          <a:stretch/>
        </p:blipFill>
        <p:spPr bwMode="auto">
          <a:xfrm rot="860575">
            <a:off x="4608592" y="5739602"/>
            <a:ext cx="833915" cy="2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C10D2E8-4CE9-4870-BD26-CF76B197D1C7}"/>
              </a:ext>
            </a:extLst>
          </p:cNvPr>
          <p:cNvCxnSpPr/>
          <p:nvPr/>
        </p:nvCxnSpPr>
        <p:spPr>
          <a:xfrm>
            <a:off x="1698914" y="4401120"/>
            <a:ext cx="273563" cy="5040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0247089-D67F-419A-B78B-62C3CC155186}"/>
              </a:ext>
            </a:extLst>
          </p:cNvPr>
          <p:cNvCxnSpPr>
            <a:cxnSpLocks/>
          </p:cNvCxnSpPr>
          <p:nvPr/>
        </p:nvCxnSpPr>
        <p:spPr>
          <a:xfrm>
            <a:off x="4673070" y="5908003"/>
            <a:ext cx="603317" cy="3196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5D7F316-7E7B-450A-BF46-EE73FBE82E2C}"/>
              </a:ext>
            </a:extLst>
          </p:cNvPr>
          <p:cNvSpPr txBox="1"/>
          <p:nvPr/>
        </p:nvSpPr>
        <p:spPr>
          <a:xfrm>
            <a:off x="827584" y="1613041"/>
            <a:ext cx="6802264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“自家带的面包”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吃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买东西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4187C2-2DD6-45FE-A037-03335BE705D4}"/>
              </a:ext>
            </a:extLst>
          </p:cNvPr>
          <p:cNvSpPr txBox="1"/>
          <p:nvPr/>
        </p:nvSpPr>
        <p:spPr>
          <a:xfrm>
            <a:off x="3867972" y="2734511"/>
            <a:ext cx="67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“自家带的面包”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358383-1B2E-4889-8DC2-096E0C0897DB}"/>
              </a:ext>
            </a:extLst>
          </p:cNvPr>
          <p:cNvSpPr txBox="1"/>
          <p:nvPr/>
        </p:nvSpPr>
        <p:spPr>
          <a:xfrm>
            <a:off x="3867972" y="3090151"/>
            <a:ext cx="673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solidFill>
                  <a:srgbClr val="00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“公园的商店”</a:t>
            </a:r>
          </a:p>
        </p:txBody>
      </p:sp>
    </p:spTree>
    <p:extLst>
      <p:ext uri="{BB962C8B-B14F-4D97-AF65-F5344CB8AC3E}">
        <p14:creationId xmlns:p14="http://schemas.microsoft.com/office/powerpoint/2010/main" val="190392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4" grpId="0" animBg="1"/>
      <p:bldP spid="36" grpId="0" animBg="1"/>
      <p:bldP spid="43" grpId="0" animBg="1"/>
      <p:bldP spid="4" grpId="0" animBg="1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验证作用域链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/>
          <a:lstStyle/>
          <a:p>
            <a:r>
              <a:rPr lang="zh-CN" altLang="en-US" dirty="0"/>
              <a:t>同时定义全局变量和局部变量，其中，全局变量和局部变量中有部分变量重名</a:t>
            </a:r>
            <a:endParaRPr lang="en-US" altLang="zh-CN" dirty="0"/>
          </a:p>
          <a:p>
            <a:r>
              <a:rPr lang="zh-CN" altLang="en-US" dirty="0"/>
              <a:t>定义函数使用这些变量，观察使用顺序</a:t>
            </a:r>
          </a:p>
        </p:txBody>
      </p:sp>
    </p:spTree>
    <p:extLst>
      <p:ext uri="{BB962C8B-B14F-4D97-AF65-F5344CB8AC3E}">
        <p14:creationId xmlns:p14="http://schemas.microsoft.com/office/powerpoint/2010/main" val="295730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作用域链（</a:t>
            </a:r>
            <a:r>
              <a:rPr lang="en-US" altLang="zh-CN" dirty="0"/>
              <a:t>scope chain</a:t>
            </a:r>
            <a:r>
              <a:rPr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3738909"/>
          </a:xfrm>
        </p:spPr>
        <p:txBody>
          <a:bodyPr/>
          <a:lstStyle/>
          <a:p>
            <a:r>
              <a:rPr lang="zh-CN" altLang="en-US" dirty="0"/>
              <a:t>作用域链，就是由多级作用域组成的链式结构</a:t>
            </a:r>
            <a:endParaRPr lang="en-US" altLang="zh-CN" dirty="0"/>
          </a:p>
          <a:p>
            <a:r>
              <a:rPr lang="zh-CN" altLang="en-US" dirty="0"/>
              <a:t>当调用函数时，函数会将自己能用到的所有作用域都用“锁链”串联（引用）起来。</a:t>
            </a:r>
            <a:endParaRPr lang="en-US" altLang="zh-CN" dirty="0"/>
          </a:p>
          <a:p>
            <a:r>
              <a:rPr lang="zh-CN" altLang="en-US" dirty="0"/>
              <a:t>作用域链：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串连着当前函数可使用的所有作用域范围，保存着当前函数可用的所有变量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控制着变量的使用顺序：先局部，后全局；只要局部有，就不去全局找。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70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</p:spTree>
    <p:extLst>
      <p:ext uri="{BB962C8B-B14F-4D97-AF65-F5344CB8AC3E}">
        <p14:creationId xmlns:p14="http://schemas.microsoft.com/office/powerpoint/2010/main" val="9833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260648"/>
            <a:ext cx="7200800" cy="713088"/>
          </a:xfrm>
        </p:spPr>
        <p:txBody>
          <a:bodyPr/>
          <a:lstStyle/>
          <a:p>
            <a:r>
              <a:rPr lang="zh-CN" altLang="en-US" dirty="0"/>
              <a:t>需求</a:t>
            </a:r>
            <a:r>
              <a:rPr lang="en-US" altLang="zh-CN" dirty="0"/>
              <a:t>: </a:t>
            </a:r>
            <a:r>
              <a:rPr lang="zh-CN" altLang="en-US" dirty="0"/>
              <a:t>定义一个管理孩子压岁钱的函数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449051"/>
          </a:xfrm>
        </p:spPr>
        <p:txBody>
          <a:bodyPr/>
          <a:lstStyle/>
          <a:p>
            <a:r>
              <a:rPr lang="zh-CN" altLang="en-US" dirty="0"/>
              <a:t>函数名</a:t>
            </a:r>
            <a:r>
              <a:rPr lang="en-US" altLang="zh-CN" dirty="0"/>
              <a:t>: </a:t>
            </a:r>
            <a:r>
              <a:rPr lang="zh-CN" altLang="en-US" dirty="0"/>
              <a:t>“孩子花压岁钱”</a:t>
            </a:r>
            <a:endParaRPr lang="en-US" altLang="zh-CN" dirty="0"/>
          </a:p>
          <a:p>
            <a:pPr lvl="1"/>
            <a:r>
              <a:rPr lang="zh-CN" altLang="en-US" dirty="0"/>
              <a:t>每次输入花的钱数</a:t>
            </a:r>
            <a:endParaRPr lang="en-US" altLang="zh-CN" dirty="0"/>
          </a:p>
          <a:p>
            <a:pPr lvl="1"/>
            <a:r>
              <a:rPr lang="zh-CN" altLang="en-US" dirty="0"/>
              <a:t>程序从总压岁钱数中减去本次花的钱数，并输出余额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A87B6E-D063-48A1-967C-02EF4BB611E2}"/>
              </a:ext>
            </a:extLst>
          </p:cNvPr>
          <p:cNvSpPr/>
          <p:nvPr/>
        </p:nvSpPr>
        <p:spPr>
          <a:xfrm>
            <a:off x="910900" y="2678008"/>
            <a:ext cx="6624737" cy="193899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     ){  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0FF9E9-6E7E-471D-AB9A-5D07E1D8D27C}"/>
              </a:ext>
            </a:extLst>
          </p:cNvPr>
          <p:cNvSpPr/>
          <p:nvPr/>
        </p:nvSpPr>
        <p:spPr>
          <a:xfrm>
            <a:off x="910900" y="5457998"/>
            <a:ext cx="6631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元，还剩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B0F876-DA9E-4824-99DE-605F2A7320E3}"/>
              </a:ext>
            </a:extLst>
          </p:cNvPr>
          <p:cNvSpPr/>
          <p:nvPr/>
        </p:nvSpPr>
        <p:spPr>
          <a:xfrm>
            <a:off x="910900" y="5919663"/>
            <a:ext cx="6939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元，还剩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9EBF2A-9D57-45E9-9FC3-070C8B5BA193}"/>
              </a:ext>
            </a:extLst>
          </p:cNvPr>
          <p:cNvSpPr/>
          <p:nvPr/>
        </p:nvSpPr>
        <p:spPr>
          <a:xfrm>
            <a:off x="944053" y="4880595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假设共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1000 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元压岁钱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4A3FF1-BCE7-4467-BA0C-8B0726ACA1BC}"/>
              </a:ext>
            </a:extLst>
          </p:cNvPr>
          <p:cNvSpPr/>
          <p:nvPr/>
        </p:nvSpPr>
        <p:spPr>
          <a:xfrm>
            <a:off x="1294705" y="3188501"/>
            <a:ext cx="6624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total=total-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FFFF00"/>
                </a:solidFill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¥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endParaRPr lang="en-US" altLang="zh-CN" sz="2400" dirty="0">
              <a:solidFill>
                <a:srgbClr val="66F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5DD4BF-9A14-468A-B0C1-BEDD19A13CE2}"/>
              </a:ext>
            </a:extLst>
          </p:cNvPr>
          <p:cNvSpPr/>
          <p:nvPr/>
        </p:nvSpPr>
        <p:spPr>
          <a:xfrm>
            <a:off x="1294705" y="3726291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show( `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C5283C-0661-479C-A4E4-D2C5AFBF7B1A}"/>
              </a:ext>
            </a:extLst>
          </p:cNvPr>
          <p:cNvSpPr/>
          <p:nvPr/>
        </p:nvSpPr>
        <p:spPr>
          <a:xfrm>
            <a:off x="4223268" y="2612482"/>
            <a:ext cx="492748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¥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6" grpId="0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问题：如何保存压岁钱数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449051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个方案：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可保存在函数内部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可保存在函数外部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A87B6E-D063-48A1-967C-02EF4BB611E2}"/>
              </a:ext>
            </a:extLst>
          </p:cNvPr>
          <p:cNvSpPr/>
          <p:nvPr/>
        </p:nvSpPr>
        <p:spPr>
          <a:xfrm>
            <a:off x="1040038" y="3280916"/>
            <a:ext cx="6624737" cy="230832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0CF1AD-B0D1-4742-A13B-CEA46933ED4F}"/>
              </a:ext>
            </a:extLst>
          </p:cNvPr>
          <p:cNvSpPr/>
          <p:nvPr/>
        </p:nvSpPr>
        <p:spPr>
          <a:xfrm>
            <a:off x="1328072" y="3897629"/>
            <a:ext cx="2660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?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ECD420-FC10-41D5-9C72-ECBC18A38326}"/>
              </a:ext>
            </a:extLst>
          </p:cNvPr>
          <p:cNvSpPr/>
          <p:nvPr/>
        </p:nvSpPr>
        <p:spPr>
          <a:xfrm>
            <a:off x="971600" y="2740686"/>
            <a:ext cx="2660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?</a:t>
            </a:r>
          </a:p>
        </p:txBody>
      </p:sp>
    </p:spTree>
    <p:extLst>
      <p:ext uri="{BB962C8B-B14F-4D97-AF65-F5344CB8AC3E}">
        <p14:creationId xmlns:p14="http://schemas.microsoft.com/office/powerpoint/2010/main" val="16322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回顾：全局作用域 </a:t>
            </a:r>
            <a:r>
              <a:rPr lang="en-US" altLang="zh-CN" dirty="0"/>
              <a:t>vs </a:t>
            </a:r>
            <a:r>
              <a:rPr lang="zh-CN" altLang="en-US" dirty="0"/>
              <a:t>函数作用域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449051"/>
          </a:xfrm>
        </p:spPr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程序中，也包含两级作用域：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全局作用域，指从任何位置都可访问的范围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函数作用域，指仅限于函数内才可访问的范围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A53431-7A99-476A-A2D2-66DBB600B688}"/>
              </a:ext>
            </a:extLst>
          </p:cNvPr>
          <p:cNvSpPr/>
          <p:nvPr/>
        </p:nvSpPr>
        <p:spPr>
          <a:xfrm>
            <a:off x="611560" y="2802076"/>
            <a:ext cx="7776864" cy="3651260"/>
          </a:xfrm>
          <a:prstGeom prst="rect">
            <a:avLst/>
          </a:prstGeom>
          <a:noFill/>
          <a:ln w="3810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CE66A-9434-4D86-B10A-5D9E613BD1FB}"/>
              </a:ext>
            </a:extLst>
          </p:cNvPr>
          <p:cNvSpPr txBox="1"/>
          <p:nvPr/>
        </p:nvSpPr>
        <p:spPr>
          <a:xfrm>
            <a:off x="755576" y="2852936"/>
            <a:ext cx="48245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全局作用域（全局范围） “楼道”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4A0A0-0A7B-4359-B594-5A1132287191}"/>
              </a:ext>
            </a:extLst>
          </p:cNvPr>
          <p:cNvSpPr txBox="1"/>
          <p:nvPr/>
        </p:nvSpPr>
        <p:spPr>
          <a:xfrm>
            <a:off x="829308" y="3950743"/>
            <a:ext cx="5462850" cy="156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（函数范围） “自家”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 函数作用域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有女孩的家庭">
            <a:extLst>
              <a:ext uri="{FF2B5EF4-FFF2-40B4-BE49-F238E27FC236}">
                <a16:creationId xmlns:a16="http://schemas.microsoft.com/office/drawing/2014/main" id="{D979C3D1-18E8-4B7E-B8A1-5F7402D8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6294" y="4376915"/>
            <a:ext cx="1121834" cy="1121834"/>
          </a:xfrm>
          <a:prstGeom prst="rect">
            <a:avLst/>
          </a:prstGeom>
        </p:spPr>
      </p:pic>
      <p:pic>
        <p:nvPicPr>
          <p:cNvPr id="8" name="图形 7" descr="男人">
            <a:extLst>
              <a:ext uri="{FF2B5EF4-FFF2-40B4-BE49-F238E27FC236}">
                <a16:creationId xmlns:a16="http://schemas.microsoft.com/office/drawing/2014/main" id="{9AE64837-4A42-4977-8266-5C8FEF601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4257" y="5292849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937BC2-64F4-41CC-B358-6D14DE6D0EA8}"/>
              </a:ext>
            </a:extLst>
          </p:cNvPr>
          <p:cNvSpPr txBox="1"/>
          <p:nvPr/>
        </p:nvSpPr>
        <p:spPr>
          <a:xfrm>
            <a:off x="7398515" y="491122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3AD8BB7-31D8-47FC-B8CF-724F1AC14D7B}"/>
              </a:ext>
            </a:extLst>
          </p:cNvPr>
          <p:cNvSpPr/>
          <p:nvPr/>
        </p:nvSpPr>
        <p:spPr>
          <a:xfrm rot="11712856">
            <a:off x="6312510" y="4923577"/>
            <a:ext cx="1067995" cy="4719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禁止标志">
            <a:extLst>
              <a:ext uri="{FF2B5EF4-FFF2-40B4-BE49-F238E27FC236}">
                <a16:creationId xmlns:a16="http://schemas.microsoft.com/office/drawing/2014/main" id="{B98403C1-2AEB-4307-96A4-994CCD934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79524">
            <a:off x="6573201" y="4803078"/>
            <a:ext cx="718615" cy="718615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03E7329-46B5-419D-9D61-890F29674123}"/>
              </a:ext>
            </a:extLst>
          </p:cNvPr>
          <p:cNvSpPr/>
          <p:nvPr/>
        </p:nvSpPr>
        <p:spPr>
          <a:xfrm rot="10800000">
            <a:off x="3875364" y="4627706"/>
            <a:ext cx="818557" cy="455431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圆角右 3">
            <a:extLst>
              <a:ext uri="{FF2B5EF4-FFF2-40B4-BE49-F238E27FC236}">
                <a16:creationId xmlns:a16="http://schemas.microsoft.com/office/drawing/2014/main" id="{09DAEAA4-27DF-4EB2-9584-314661878D4C}"/>
              </a:ext>
            </a:extLst>
          </p:cNvPr>
          <p:cNvSpPr/>
          <p:nvPr/>
        </p:nvSpPr>
        <p:spPr>
          <a:xfrm flipH="1">
            <a:off x="5887731" y="3066180"/>
            <a:ext cx="1986780" cy="1718511"/>
          </a:xfrm>
          <a:prstGeom prst="bentArrow">
            <a:avLst>
              <a:gd name="adj1" fmla="val 14274"/>
              <a:gd name="adj2" fmla="val 18344"/>
              <a:gd name="adj3" fmla="val 25000"/>
              <a:gd name="adj4" fmla="val 43750"/>
            </a:avLst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0447F91-23B2-41AC-B9DB-B4E72168FCCD}"/>
              </a:ext>
            </a:extLst>
          </p:cNvPr>
          <p:cNvSpPr/>
          <p:nvPr/>
        </p:nvSpPr>
        <p:spPr>
          <a:xfrm rot="14670027">
            <a:off x="4353440" y="3626283"/>
            <a:ext cx="1087982" cy="455431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4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3C0C7E8-464F-4BEC-B90E-F828EAD18BC4}"/>
              </a:ext>
            </a:extLst>
          </p:cNvPr>
          <p:cNvSpPr/>
          <p:nvPr/>
        </p:nvSpPr>
        <p:spPr>
          <a:xfrm>
            <a:off x="5580112" y="3713388"/>
            <a:ext cx="2281591" cy="24055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  <a:r>
              <a:rPr lang="en-US" altLang="zh-CN" dirty="0"/>
              <a:t>(scope)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458220"/>
          </a:xfrm>
        </p:spPr>
        <p:txBody>
          <a:bodyPr/>
          <a:lstStyle/>
          <a:p>
            <a:r>
              <a:rPr lang="zh-CN" altLang="en-US" dirty="0"/>
              <a:t>生活中，每样东西都有归属范围。不能乱拿乱用。</a:t>
            </a:r>
            <a:endParaRPr lang="en-US" altLang="zh-CN" dirty="0"/>
          </a:p>
          <a:p>
            <a:r>
              <a:rPr lang="zh-CN" altLang="en-US" dirty="0"/>
              <a:t>比如： 一家人去公园野餐。家里人既可以吃自家带的东西，又可以去公园的商店里买东西吃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1475656" y="2708920"/>
            <a:ext cx="6480721" cy="3914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1691680" y="2967335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2085565" y="3903729"/>
            <a:ext cx="2990491" cy="240559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041" y="4593843"/>
            <a:ext cx="1121834" cy="1121834"/>
          </a:xfrm>
          <a:prstGeom prst="rect">
            <a:avLst/>
          </a:prstGeom>
        </p:spPr>
      </p:pic>
      <p:pic>
        <p:nvPicPr>
          <p:cNvPr id="23" name="图形 22" descr="商店">
            <a:extLst>
              <a:ext uri="{FF2B5EF4-FFF2-40B4-BE49-F238E27FC236}">
                <a16:creationId xmlns:a16="http://schemas.microsoft.com/office/drawing/2014/main" id="{CD3FEFAA-3A36-4CBC-89AD-90889394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6680" y="3581422"/>
            <a:ext cx="1595023" cy="1595023"/>
          </a:xfrm>
          <a:prstGeom prst="rect">
            <a:avLst/>
          </a:prstGeom>
        </p:spPr>
      </p:pic>
      <p:pic>
        <p:nvPicPr>
          <p:cNvPr id="25" name="图形 24" descr="冰淇淋">
            <a:extLst>
              <a:ext uri="{FF2B5EF4-FFF2-40B4-BE49-F238E27FC236}">
                <a16:creationId xmlns:a16="http://schemas.microsoft.com/office/drawing/2014/main" id="{4143D885-ACCF-4B37-ABFC-278B93181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6196" y="4145589"/>
            <a:ext cx="914400" cy="914400"/>
          </a:xfrm>
          <a:prstGeom prst="rect">
            <a:avLst/>
          </a:prstGeom>
        </p:spPr>
      </p:pic>
      <p:pic>
        <p:nvPicPr>
          <p:cNvPr id="27" name="图形 26" descr="棒棒糖">
            <a:extLst>
              <a:ext uri="{FF2B5EF4-FFF2-40B4-BE49-F238E27FC236}">
                <a16:creationId xmlns:a16="http://schemas.microsoft.com/office/drawing/2014/main" id="{B230B1EF-536D-4F24-9A29-02CB7DB0F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9270" y="5102621"/>
            <a:ext cx="914400" cy="914400"/>
          </a:xfrm>
          <a:prstGeom prst="rect">
            <a:avLst/>
          </a:prstGeom>
        </p:spPr>
      </p:pic>
      <p:pic>
        <p:nvPicPr>
          <p:cNvPr id="29" name="图形 28" descr="汉堡和饮料">
            <a:extLst>
              <a:ext uri="{FF2B5EF4-FFF2-40B4-BE49-F238E27FC236}">
                <a16:creationId xmlns:a16="http://schemas.microsoft.com/office/drawing/2014/main" id="{D577C719-716B-4B51-99B3-16B16FF39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712" y="5102621"/>
            <a:ext cx="914400" cy="9144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8D1FE46-DF1C-4E29-8B15-522F8720B302}"/>
              </a:ext>
            </a:extLst>
          </p:cNvPr>
          <p:cNvSpPr txBox="1"/>
          <p:nvPr/>
        </p:nvSpPr>
        <p:spPr>
          <a:xfrm>
            <a:off x="6288859" y="3236991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</a:p>
        </p:txBody>
      </p:sp>
      <p:pic>
        <p:nvPicPr>
          <p:cNvPr id="35" name="图形 34" descr="甜甜圈">
            <a:extLst>
              <a:ext uri="{FF2B5EF4-FFF2-40B4-BE49-F238E27FC236}">
                <a16:creationId xmlns:a16="http://schemas.microsoft.com/office/drawing/2014/main" id="{4BD7765A-B5CC-4A2F-995B-232412B16A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7548" y="5306732"/>
            <a:ext cx="526651" cy="526651"/>
          </a:xfrm>
          <a:prstGeom prst="rect">
            <a:avLst/>
          </a:prstGeom>
        </p:spPr>
      </p:pic>
      <p:pic>
        <p:nvPicPr>
          <p:cNvPr id="37" name="图形 36" descr="冰淇淋">
            <a:extLst>
              <a:ext uri="{FF2B5EF4-FFF2-40B4-BE49-F238E27FC236}">
                <a16:creationId xmlns:a16="http://schemas.microsoft.com/office/drawing/2014/main" id="{5F22A400-6304-454F-9E75-B1957EF7A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42901" y="5655884"/>
            <a:ext cx="526651" cy="526651"/>
          </a:xfrm>
          <a:prstGeom prst="rect">
            <a:avLst/>
          </a:prstGeom>
        </p:spPr>
      </p:pic>
      <p:pic>
        <p:nvPicPr>
          <p:cNvPr id="39" name="图形 38" descr="蛋糕">
            <a:extLst>
              <a:ext uri="{FF2B5EF4-FFF2-40B4-BE49-F238E27FC236}">
                <a16:creationId xmlns:a16="http://schemas.microsoft.com/office/drawing/2014/main" id="{E02AD97A-21E5-47A6-8F38-D46D601C4A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8138" y="4861538"/>
            <a:ext cx="526651" cy="52665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AD142C2-408D-4C33-89F5-BB1DDC91C9F7}"/>
              </a:ext>
            </a:extLst>
          </p:cNvPr>
          <p:cNvSpPr/>
          <p:nvPr/>
        </p:nvSpPr>
        <p:spPr>
          <a:xfrm rot="20178778">
            <a:off x="4540625" y="4922873"/>
            <a:ext cx="1316706" cy="3297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E7A1013-031A-4EB4-857D-02D2A3B9F777}"/>
              </a:ext>
            </a:extLst>
          </p:cNvPr>
          <p:cNvSpPr/>
          <p:nvPr/>
        </p:nvSpPr>
        <p:spPr>
          <a:xfrm rot="20178778" flipH="1">
            <a:off x="3453959" y="5552028"/>
            <a:ext cx="763465" cy="3297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0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 animBg="1"/>
      <p:bldP spid="7" grpId="0"/>
      <p:bldP spid="8" grpId="0" animBg="1"/>
      <p:bldP spid="31" grpId="0"/>
      <p:bldP spid="9" grpId="0" animBg="1"/>
      <p:bldP spid="9" grpId="1" animBg="1"/>
      <p:bldP spid="22" grpId="0" animBg="1"/>
      <p:bldP spid="2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回顾：全局变量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015021"/>
          </a:xfrm>
        </p:spPr>
        <p:txBody>
          <a:bodyPr/>
          <a:lstStyle/>
          <a:p>
            <a:r>
              <a:rPr lang="zh-CN" altLang="en-US" dirty="0"/>
              <a:t>定义在全局作用域中的变量，称为全局变量</a:t>
            </a:r>
            <a:endParaRPr lang="en-US" altLang="zh-CN" dirty="0"/>
          </a:p>
          <a:p>
            <a:r>
              <a:rPr lang="zh-CN" altLang="en-US" dirty="0"/>
              <a:t>全局变量的缺点：极易被篡改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9ED8A4-2103-42B6-A7F1-F8405ACB9D1A}"/>
              </a:ext>
            </a:extLst>
          </p:cNvPr>
          <p:cNvSpPr txBox="1"/>
          <p:nvPr/>
        </p:nvSpPr>
        <p:spPr>
          <a:xfrm>
            <a:off x="863588" y="2207761"/>
            <a:ext cx="7956884" cy="4524315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strike="sngStrik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6B317F-7B1C-4F82-A287-F3A572DEEC29}"/>
              </a:ext>
            </a:extLst>
          </p:cNvPr>
          <p:cNvSpPr/>
          <p:nvPr/>
        </p:nvSpPr>
        <p:spPr>
          <a:xfrm>
            <a:off x="1259631" y="3201620"/>
            <a:ext cx="5472609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函数范围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pic>
        <p:nvPicPr>
          <p:cNvPr id="8" name="图形 7" descr="关闭">
            <a:extLst>
              <a:ext uri="{FF2B5EF4-FFF2-40B4-BE49-F238E27FC236}">
                <a16:creationId xmlns:a16="http://schemas.microsoft.com/office/drawing/2014/main" id="{C34007CF-DF64-424C-AB0C-736102AB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8825" y="5394920"/>
            <a:ext cx="914400" cy="914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C2187B-AF2E-4364-9F25-4505A4EE06FB}"/>
              </a:ext>
            </a:extLst>
          </p:cNvPr>
          <p:cNvSpPr/>
          <p:nvPr/>
        </p:nvSpPr>
        <p:spPr>
          <a:xfrm>
            <a:off x="1136891" y="4749477"/>
            <a:ext cx="3837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total=0 ;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篡改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AFB30-4042-4E97-8757-41BE1FED0832}"/>
              </a:ext>
            </a:extLst>
          </p:cNvPr>
          <p:cNvSpPr/>
          <p:nvPr/>
        </p:nvSpPr>
        <p:spPr>
          <a:xfrm>
            <a:off x="1115616" y="5528955"/>
            <a:ext cx="7164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元，还剩</a:t>
            </a:r>
            <a:r>
              <a:rPr lang="en-US" altLang="zh-CN" sz="36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-100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31ABB3-5082-418B-B099-1F7ECCF691D0}"/>
              </a:ext>
            </a:extLst>
          </p:cNvPr>
          <p:cNvSpPr/>
          <p:nvPr/>
        </p:nvSpPr>
        <p:spPr>
          <a:xfrm>
            <a:off x="1225940" y="2685343"/>
            <a:ext cx="2511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</a:t>
            </a:r>
          </a:p>
        </p:txBody>
      </p:sp>
      <p:pic>
        <p:nvPicPr>
          <p:cNvPr id="13" name="图形 12" descr="男人">
            <a:extLst>
              <a:ext uri="{FF2B5EF4-FFF2-40B4-BE49-F238E27FC236}">
                <a16:creationId xmlns:a16="http://schemas.microsoft.com/office/drawing/2014/main" id="{E82C24D2-7AD6-4A42-AD0F-BB97959B8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1798" y="4783577"/>
            <a:ext cx="914400" cy="914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A276C3-F77F-421C-928C-9CCE1CA6F94C}"/>
              </a:ext>
            </a:extLst>
          </p:cNvPr>
          <p:cNvSpPr txBox="1"/>
          <p:nvPr/>
        </p:nvSpPr>
        <p:spPr>
          <a:xfrm>
            <a:off x="4816056" y="440194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sp>
        <p:nvSpPr>
          <p:cNvPr id="16" name="箭头: 环形 15">
            <a:extLst>
              <a:ext uri="{FF2B5EF4-FFF2-40B4-BE49-F238E27FC236}">
                <a16:creationId xmlns:a16="http://schemas.microsoft.com/office/drawing/2014/main" id="{5706E1EE-2F0B-4EBD-ADC8-E1992F0BA9BA}"/>
              </a:ext>
            </a:extLst>
          </p:cNvPr>
          <p:cNvSpPr/>
          <p:nvPr/>
        </p:nvSpPr>
        <p:spPr>
          <a:xfrm rot="16497653">
            <a:off x="-37060" y="2987928"/>
            <a:ext cx="2525998" cy="198769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8663"/>
            </a:avLst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4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1865BF13-3F38-4CAE-B379-46AB46A44EE4}"/>
              </a:ext>
            </a:extLst>
          </p:cNvPr>
          <p:cNvSpPr/>
          <p:nvPr/>
        </p:nvSpPr>
        <p:spPr>
          <a:xfrm>
            <a:off x="609180" y="2118442"/>
            <a:ext cx="7776864" cy="36099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实现压岁钱管理函数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/>
          <a:lstStyle/>
          <a:p>
            <a:r>
              <a:rPr lang="zh-CN" altLang="en-US" dirty="0"/>
              <a:t>篡改压岁钱程序中的全局变量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03DCC7-BCFD-47D7-82A1-C517F96F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0" y="2118442"/>
            <a:ext cx="5714286" cy="2190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DBE805-646F-427C-944D-42654753F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0" y="2118442"/>
            <a:ext cx="5714286" cy="2142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99E756-D779-4366-9FFA-5BB4AF9E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0" y="2118442"/>
            <a:ext cx="7619048" cy="3390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27B435-5CD3-4277-8AEF-1FE02BD77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80" y="2118442"/>
            <a:ext cx="7600000" cy="34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2C1750-7B97-40B7-86B3-E93614CB5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80" y="2118442"/>
            <a:ext cx="7600000" cy="34476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3878AB-3F6F-4485-A8BE-05A7E180D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80" y="2118442"/>
            <a:ext cx="7771428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回顾：局部变量</a:t>
            </a:r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15021"/>
          </a:xfrm>
        </p:spPr>
        <p:txBody>
          <a:bodyPr/>
          <a:lstStyle/>
          <a:p>
            <a:r>
              <a:rPr lang="zh-CN" altLang="en-US" dirty="0"/>
              <a:t>定义在一个函数范围内的变量，称为局部变量。</a:t>
            </a:r>
            <a:endParaRPr lang="en-US" altLang="zh-CN" dirty="0"/>
          </a:p>
          <a:p>
            <a:r>
              <a:rPr lang="zh-CN" altLang="en-US" dirty="0"/>
              <a:t>局部变量的缺点：不可重用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9C67B-9985-47EC-81CC-CE7770E5FF53}"/>
              </a:ext>
            </a:extLst>
          </p:cNvPr>
          <p:cNvSpPr txBox="1"/>
          <p:nvPr/>
        </p:nvSpPr>
        <p:spPr>
          <a:xfrm>
            <a:off x="899592" y="2158754"/>
            <a:ext cx="7956884" cy="4524315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B7696B-6828-43B9-B7BF-96894207E0C6}"/>
              </a:ext>
            </a:extLst>
          </p:cNvPr>
          <p:cNvSpPr/>
          <p:nvPr/>
        </p:nvSpPr>
        <p:spPr>
          <a:xfrm>
            <a:off x="1565665" y="2791216"/>
            <a:ext cx="6624737" cy="230832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3A7A7-A59B-493A-BB0B-258B547F0BA0}"/>
              </a:ext>
            </a:extLst>
          </p:cNvPr>
          <p:cNvSpPr/>
          <p:nvPr/>
        </p:nvSpPr>
        <p:spPr>
          <a:xfrm>
            <a:off x="1799734" y="3415876"/>
            <a:ext cx="2511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</a:t>
            </a:r>
          </a:p>
        </p:txBody>
      </p:sp>
      <p:pic>
        <p:nvPicPr>
          <p:cNvPr id="14" name="图形 13" descr="男人">
            <a:extLst>
              <a:ext uri="{FF2B5EF4-FFF2-40B4-BE49-F238E27FC236}">
                <a16:creationId xmlns:a16="http://schemas.microsoft.com/office/drawing/2014/main" id="{C38E062C-F7A0-4D6C-8DB3-AF381F165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1407" y="5671982"/>
            <a:ext cx="914400" cy="914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653C91-14B2-4AFD-8E4E-45D70EBB4025}"/>
              </a:ext>
            </a:extLst>
          </p:cNvPr>
          <p:cNvSpPr txBox="1"/>
          <p:nvPr/>
        </p:nvSpPr>
        <p:spPr>
          <a:xfrm>
            <a:off x="2089099" y="598611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F5E96C0-D828-4639-94F3-B1EAFDD38A99}"/>
              </a:ext>
            </a:extLst>
          </p:cNvPr>
          <p:cNvSpPr/>
          <p:nvPr/>
        </p:nvSpPr>
        <p:spPr>
          <a:xfrm rot="17661578">
            <a:off x="1923046" y="5258489"/>
            <a:ext cx="765778" cy="4719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禁止标志">
            <a:extLst>
              <a:ext uri="{FF2B5EF4-FFF2-40B4-BE49-F238E27FC236}">
                <a16:creationId xmlns:a16="http://schemas.microsoft.com/office/drawing/2014/main" id="{CEA04027-0B5B-4748-85A0-4D492846C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9524">
            <a:off x="1976830" y="5266009"/>
            <a:ext cx="618571" cy="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回顾：局部变量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函数得了失忆症：</a:t>
            </a:r>
            <a:endParaRPr lang="en-US" altLang="zh-CN" dirty="0"/>
          </a:p>
        </p:txBody>
      </p:sp>
      <p:pic>
        <p:nvPicPr>
          <p:cNvPr id="1028" name="Picture 4" descr="https://img3.doubanio.com/view/photo/l/public/p2459173626.jpg">
            <a:extLst>
              <a:ext uri="{FF2B5EF4-FFF2-40B4-BE49-F238E27FC236}">
                <a16:creationId xmlns:a16="http://schemas.microsoft.com/office/drawing/2014/main" id="{50E9F3B7-0EEA-4603-8DC1-3598D2F0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49" y="1629693"/>
            <a:ext cx="4016102" cy="52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A69B5D-B78F-4CA5-A0A9-D41BDC2C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629693"/>
            <a:ext cx="8414633" cy="3383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255D66-580D-4B10-AE89-E96E0D589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2" y="1624499"/>
            <a:ext cx="8384905" cy="35423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88FA4E-5A53-431C-8E93-68E43D42FB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46"/>
          <a:stretch/>
        </p:blipFill>
        <p:spPr>
          <a:xfrm>
            <a:off x="497272" y="1624499"/>
            <a:ext cx="8384905" cy="39192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18EC6-1519-4561-9361-1DBE84CE6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1624499"/>
            <a:ext cx="8414633" cy="43485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AADA34-B0D6-40DA-AA71-5121CD4D8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96" y="1624499"/>
            <a:ext cx="8414633" cy="43240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2058CC-DC4B-4056-8A1D-EB7425C81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72" y="1624500"/>
            <a:ext cx="8458057" cy="43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回顾：局部变量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调用函数后，函数作用域及其内部的局部变量都释放了：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35A635-28B9-4340-952A-0928DABA479C}"/>
              </a:ext>
            </a:extLst>
          </p:cNvPr>
          <p:cNvSpPr txBox="1"/>
          <p:nvPr/>
        </p:nvSpPr>
        <p:spPr>
          <a:xfrm>
            <a:off x="863588" y="1629693"/>
            <a:ext cx="7956884" cy="5262979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A87B6E-D063-48A1-967C-02EF4BB611E2}"/>
              </a:ext>
            </a:extLst>
          </p:cNvPr>
          <p:cNvSpPr/>
          <p:nvPr/>
        </p:nvSpPr>
        <p:spPr>
          <a:xfrm>
            <a:off x="1259631" y="2132856"/>
            <a:ext cx="6624737" cy="2308324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B35F4D-6C50-412A-B8CE-E0582CB2B531}"/>
              </a:ext>
            </a:extLst>
          </p:cNvPr>
          <p:cNvSpPr/>
          <p:nvPr/>
        </p:nvSpPr>
        <p:spPr>
          <a:xfrm>
            <a:off x="1547664" y="2780928"/>
            <a:ext cx="554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不可重用，不可累积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1979FF-0B5D-42EA-B9EC-01A3D015A327}"/>
              </a:ext>
            </a:extLst>
          </p:cNvPr>
          <p:cNvSpPr/>
          <p:nvPr/>
        </p:nvSpPr>
        <p:spPr>
          <a:xfrm>
            <a:off x="1187624" y="4525920"/>
            <a:ext cx="7200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DA1438-1289-4B41-9104-0E8CB88632E1}"/>
              </a:ext>
            </a:extLst>
          </p:cNvPr>
          <p:cNvSpPr txBox="1"/>
          <p:nvPr/>
        </p:nvSpPr>
        <p:spPr>
          <a:xfrm>
            <a:off x="1347919" y="5036983"/>
            <a:ext cx="5024281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函数作用域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B4389FB-ED32-45B3-B387-EF9373156DB7}"/>
              </a:ext>
            </a:extLst>
          </p:cNvPr>
          <p:cNvSpPr/>
          <p:nvPr/>
        </p:nvSpPr>
        <p:spPr>
          <a:xfrm>
            <a:off x="1187624" y="4533715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第二次又花了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，还输出剩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</a:p>
        </p:txBody>
      </p:sp>
      <p:pic>
        <p:nvPicPr>
          <p:cNvPr id="28" name="图形 27" descr="选中标记">
            <a:extLst>
              <a:ext uri="{FF2B5EF4-FFF2-40B4-BE49-F238E27FC236}">
                <a16:creationId xmlns:a16="http://schemas.microsoft.com/office/drawing/2014/main" id="{31A10DF8-2531-472D-903C-2858CB3B7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201" y="4846141"/>
            <a:ext cx="914400" cy="914400"/>
          </a:xfrm>
          <a:prstGeom prst="rect">
            <a:avLst/>
          </a:prstGeom>
        </p:spPr>
      </p:pic>
      <p:pic>
        <p:nvPicPr>
          <p:cNvPr id="29" name="图形 28" descr="关闭">
            <a:extLst>
              <a:ext uri="{FF2B5EF4-FFF2-40B4-BE49-F238E27FC236}">
                <a16:creationId xmlns:a16="http://schemas.microsoft.com/office/drawing/2014/main" id="{21023CB9-3BA5-40E9-8EC5-50CB4D62F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6595" y="5034880"/>
            <a:ext cx="914400" cy="91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AE067B-441D-4A00-AA6C-532511517104}"/>
              </a:ext>
            </a:extLst>
          </p:cNvPr>
          <p:cNvSpPr/>
          <p:nvPr/>
        </p:nvSpPr>
        <p:spPr>
          <a:xfrm>
            <a:off x="1666203" y="5489676"/>
            <a:ext cx="3259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total=1000-100=900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E03F83-EBE2-435B-90A1-191D2C7531A7}"/>
              </a:ext>
            </a:extLst>
          </p:cNvPr>
          <p:cNvSpPr/>
          <p:nvPr/>
        </p:nvSpPr>
        <p:spPr>
          <a:xfrm>
            <a:off x="1653467" y="5489676"/>
            <a:ext cx="181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total=1000</a:t>
            </a:r>
          </a:p>
        </p:txBody>
      </p:sp>
    </p:spTree>
    <p:extLst>
      <p:ext uri="{BB962C8B-B14F-4D97-AF65-F5344CB8AC3E}">
        <p14:creationId xmlns:p14="http://schemas.microsoft.com/office/powerpoint/2010/main" val="38756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 animBg="1"/>
      <p:bldP spid="11" grpId="1" animBg="1"/>
      <p:bldP spid="11" grpId="2" animBg="1"/>
      <p:bldP spid="27" grpId="0"/>
      <p:bldP spid="9" grpId="0"/>
      <p:bldP spid="9" grpId="1"/>
      <p:bldP spid="9" grpId="2"/>
      <p:bldP spid="18" grpId="0"/>
      <p:bldP spid="18" grpId="1"/>
      <p:bldP spid="18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实现压岁钱管理函数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/>
          <a:lstStyle/>
          <a:p>
            <a:r>
              <a:rPr lang="zh-CN" altLang="en-US" dirty="0"/>
              <a:t>使用局部变量尝试实现压岁钱程序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1E44A-B919-4002-B921-046BF3E76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" t="6318" r="15612" b="56105"/>
          <a:stretch/>
        </p:blipFill>
        <p:spPr>
          <a:xfrm>
            <a:off x="562357" y="2132856"/>
            <a:ext cx="6660935" cy="16561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390C40-3521-4EFB-9D77-012C2C025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" t="6535" r="15227" b="54255"/>
          <a:stretch/>
        </p:blipFill>
        <p:spPr>
          <a:xfrm>
            <a:off x="562357" y="2132856"/>
            <a:ext cx="6666724" cy="1728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C9A6B7-ABA0-494C-BB21-26B3835D2C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" t="6535" r="15411" b="54865"/>
          <a:stretch/>
        </p:blipFill>
        <p:spPr>
          <a:xfrm>
            <a:off x="562357" y="2132856"/>
            <a:ext cx="6666724" cy="1701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23071E-3ADA-4DA4-A4AB-27FA447688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1" t="6852" r="14929" b="47844"/>
          <a:stretch/>
        </p:blipFill>
        <p:spPr>
          <a:xfrm>
            <a:off x="562357" y="2132856"/>
            <a:ext cx="6660935" cy="1996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729337-FF8F-4A84-A0D1-602593D339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4" t="5316" r="15073" b="40187"/>
          <a:stretch/>
        </p:blipFill>
        <p:spPr>
          <a:xfrm>
            <a:off x="562357" y="2132856"/>
            <a:ext cx="6670049" cy="2401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E129D9-9D79-4232-BEE8-A0374A8F93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9" t="6472" r="14600" b="31887"/>
          <a:stretch/>
        </p:blipFill>
        <p:spPr>
          <a:xfrm>
            <a:off x="562357" y="2132856"/>
            <a:ext cx="6660935" cy="2716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1A7079-0C56-41B5-9DE9-A9382FF690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7055" b="27253"/>
          <a:stretch/>
        </p:blipFill>
        <p:spPr>
          <a:xfrm>
            <a:off x="562357" y="2132856"/>
            <a:ext cx="6670050" cy="32809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A0B585-BA98-4034-8722-9878D3FE4ED4}"/>
              </a:ext>
            </a:extLst>
          </p:cNvPr>
          <p:cNvSpPr/>
          <p:nvPr/>
        </p:nvSpPr>
        <p:spPr>
          <a:xfrm>
            <a:off x="611559" y="3374345"/>
            <a:ext cx="4248472" cy="441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1CD0705-DF63-4069-8A41-49C4C4EC875E}"/>
              </a:ext>
            </a:extLst>
          </p:cNvPr>
          <p:cNvSpPr txBox="1"/>
          <p:nvPr/>
        </p:nvSpPr>
        <p:spPr>
          <a:xfrm>
            <a:off x="863588" y="1629693"/>
            <a:ext cx="7956884" cy="4893647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015021"/>
          </a:xfrm>
        </p:spPr>
        <p:txBody>
          <a:bodyPr/>
          <a:lstStyle/>
          <a:p>
            <a:r>
              <a:rPr lang="zh-CN" altLang="en-US" dirty="0"/>
              <a:t>如何</a:t>
            </a:r>
            <a:r>
              <a:rPr lang="en-US" altLang="zh-CN" dirty="0"/>
              <a:t>: </a:t>
            </a:r>
            <a:r>
              <a:rPr lang="zh-CN" altLang="en-US" dirty="0"/>
              <a:t>既反复使用变量</a:t>
            </a:r>
            <a:r>
              <a:rPr lang="en-US" altLang="zh-CN" dirty="0"/>
              <a:t>total</a:t>
            </a:r>
            <a:r>
              <a:rPr lang="zh-CN" altLang="en-US" dirty="0"/>
              <a:t>，又不想</a:t>
            </a:r>
            <a:r>
              <a:rPr lang="en-US" altLang="zh-CN" dirty="0"/>
              <a:t>total</a:t>
            </a:r>
            <a:r>
              <a:rPr lang="zh-CN" altLang="en-US" dirty="0"/>
              <a:t>被篡改？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6D0AA6C-2C15-490B-9C70-D25AEA8CFABD}"/>
              </a:ext>
            </a:extLst>
          </p:cNvPr>
          <p:cNvSpPr/>
          <p:nvPr/>
        </p:nvSpPr>
        <p:spPr>
          <a:xfrm>
            <a:off x="3131840" y="1844824"/>
            <a:ext cx="4547689" cy="426804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家长保管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310C923-0D3D-4214-A774-A356EB0E4666}"/>
              </a:ext>
            </a:extLst>
          </p:cNvPr>
          <p:cNvSpPr/>
          <p:nvPr/>
        </p:nvSpPr>
        <p:spPr>
          <a:xfrm>
            <a:off x="4343069" y="3782260"/>
            <a:ext cx="2672015" cy="2226680"/>
          </a:xfrm>
          <a:prstGeom prst="ellipse">
            <a:avLst/>
          </a:prstGeom>
          <a:solidFill>
            <a:srgbClr val="38353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孩子花</a:t>
            </a:r>
          </a:p>
        </p:txBody>
      </p:sp>
      <p:pic>
        <p:nvPicPr>
          <p:cNvPr id="32" name="图形 31" descr="男人和女人">
            <a:extLst>
              <a:ext uri="{FF2B5EF4-FFF2-40B4-BE49-F238E27FC236}">
                <a16:creationId xmlns:a16="http://schemas.microsoft.com/office/drawing/2014/main" id="{7078B958-9320-45D7-87BA-328EC2668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1410" y="2598101"/>
            <a:ext cx="1411495" cy="1411495"/>
          </a:xfrm>
          <a:prstGeom prst="rect">
            <a:avLst/>
          </a:prstGeom>
        </p:spPr>
      </p:pic>
      <p:pic>
        <p:nvPicPr>
          <p:cNvPr id="34" name="图形 33" descr="爬行的婴儿">
            <a:extLst>
              <a:ext uri="{FF2B5EF4-FFF2-40B4-BE49-F238E27FC236}">
                <a16:creationId xmlns:a16="http://schemas.microsoft.com/office/drawing/2014/main" id="{59746DCA-A48B-4073-9ABE-37C7BAD29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7494" y="4520594"/>
            <a:ext cx="1215047" cy="1215047"/>
          </a:xfrm>
          <a:prstGeom prst="rect">
            <a:avLst/>
          </a:prstGeom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35EF7DE9-258B-454E-8D9B-323749CF4DE6}"/>
              </a:ext>
            </a:extLst>
          </p:cNvPr>
          <p:cNvSpPr/>
          <p:nvPr/>
        </p:nvSpPr>
        <p:spPr>
          <a:xfrm rot="14309440">
            <a:off x="4257499" y="3818485"/>
            <a:ext cx="1171898" cy="455431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694BD-3E67-4B91-AF54-D6EAD1ADEFA5}"/>
              </a:ext>
            </a:extLst>
          </p:cNvPr>
          <p:cNvSpPr/>
          <p:nvPr/>
        </p:nvSpPr>
        <p:spPr>
          <a:xfrm>
            <a:off x="3527884" y="2790251"/>
            <a:ext cx="19399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¥1000</a:t>
            </a:r>
            <a:endParaRPr lang="zh-CN" altLang="en-US" sz="5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82F1C88-1CC8-4EB5-AC05-D963E1F1E0CA}"/>
              </a:ext>
            </a:extLst>
          </p:cNvPr>
          <p:cNvSpPr txBox="1"/>
          <p:nvPr/>
        </p:nvSpPr>
        <p:spPr>
          <a:xfrm>
            <a:off x="997209" y="354181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4D77AD39-1FFD-499C-A916-51BFC78CF407}"/>
              </a:ext>
            </a:extLst>
          </p:cNvPr>
          <p:cNvSpPr/>
          <p:nvPr/>
        </p:nvSpPr>
        <p:spPr>
          <a:xfrm rot="19985665">
            <a:off x="1788267" y="3830224"/>
            <a:ext cx="1307551" cy="4719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 descr="男人">
            <a:extLst>
              <a:ext uri="{FF2B5EF4-FFF2-40B4-BE49-F238E27FC236}">
                <a16:creationId xmlns:a16="http://schemas.microsoft.com/office/drawing/2014/main" id="{109E528B-1931-41AC-AA99-DE2F2A634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356" y="4003477"/>
            <a:ext cx="1387292" cy="1387292"/>
          </a:xfrm>
          <a:prstGeom prst="rect">
            <a:avLst/>
          </a:prstGeom>
        </p:spPr>
      </p:pic>
      <p:pic>
        <p:nvPicPr>
          <p:cNvPr id="33" name="图形 32" descr="禁止标志">
            <a:extLst>
              <a:ext uri="{FF2B5EF4-FFF2-40B4-BE49-F238E27FC236}">
                <a16:creationId xmlns:a16="http://schemas.microsoft.com/office/drawing/2014/main" id="{0203FFB6-F212-470B-B81E-07832149B9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924522">
            <a:off x="1874488" y="36617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 animBg="1"/>
      <p:bldP spid="4" grpId="0"/>
      <p:bldP spid="26" grpId="0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第一步</a:t>
            </a:r>
            <a:r>
              <a:rPr lang="en-US" altLang="zh-CN" dirty="0"/>
              <a:t>: </a:t>
            </a:r>
            <a:r>
              <a:rPr lang="zh-CN" altLang="en-US" dirty="0"/>
              <a:t>用外层函数包裹内层函数和要保护的变量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860194-2CC9-4021-90CA-DAC4DB55359A}"/>
              </a:ext>
            </a:extLst>
          </p:cNvPr>
          <p:cNvSpPr txBox="1"/>
          <p:nvPr/>
        </p:nvSpPr>
        <p:spPr>
          <a:xfrm>
            <a:off x="899592" y="1700808"/>
            <a:ext cx="7956884" cy="4893647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strike="sngStrik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DD4DE-6C74-4C63-923E-948C346943EF}"/>
              </a:ext>
            </a:extLst>
          </p:cNvPr>
          <p:cNvSpPr/>
          <p:nvPr/>
        </p:nvSpPr>
        <p:spPr>
          <a:xfrm>
            <a:off x="1295637" y="2204864"/>
            <a:ext cx="7380818" cy="3046988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(){ 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外层函数范围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41B4E3-B5D1-4964-9655-077E3673D6B2}"/>
              </a:ext>
            </a:extLst>
          </p:cNvPr>
          <p:cNvSpPr/>
          <p:nvPr/>
        </p:nvSpPr>
        <p:spPr>
          <a:xfrm>
            <a:off x="1835696" y="3284984"/>
            <a:ext cx="6624737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-x;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9426F03-1624-4393-B1D0-FBAA0592F2B4}"/>
              </a:ext>
            </a:extLst>
          </p:cNvPr>
          <p:cNvSpPr/>
          <p:nvPr/>
        </p:nvSpPr>
        <p:spPr>
          <a:xfrm rot="16883285">
            <a:off x="1447679" y="5403331"/>
            <a:ext cx="590988" cy="3443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禁止标志">
            <a:extLst>
              <a:ext uri="{FF2B5EF4-FFF2-40B4-BE49-F238E27FC236}">
                <a16:creationId xmlns:a16="http://schemas.microsoft.com/office/drawing/2014/main" id="{DCA689FB-5031-4AE1-99B4-0FF3B1FA6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223" y="5467137"/>
            <a:ext cx="454312" cy="3589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0535D7-9E6B-4FA1-B78C-85E599B39619}"/>
              </a:ext>
            </a:extLst>
          </p:cNvPr>
          <p:cNvSpPr/>
          <p:nvPr/>
        </p:nvSpPr>
        <p:spPr>
          <a:xfrm>
            <a:off x="1725592" y="2694937"/>
            <a:ext cx="2694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var total=1000 ; </a:t>
            </a: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544C5D3F-A2C8-45C6-BC98-C29DF13D8548}"/>
              </a:ext>
            </a:extLst>
          </p:cNvPr>
          <p:cNvSpPr/>
          <p:nvPr/>
        </p:nvSpPr>
        <p:spPr>
          <a:xfrm rot="20787163">
            <a:off x="2912179" y="3096742"/>
            <a:ext cx="321216" cy="621910"/>
          </a:xfrm>
          <a:prstGeom prst="upArrow">
            <a:avLst/>
          </a:prstGeom>
          <a:solidFill>
            <a:srgbClr val="00CC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CDB757-E0C9-4832-A402-878ED9EDED3C}"/>
              </a:ext>
            </a:extLst>
          </p:cNvPr>
          <p:cNvSpPr/>
          <p:nvPr/>
        </p:nvSpPr>
        <p:spPr>
          <a:xfrm>
            <a:off x="1242882" y="5938508"/>
            <a:ext cx="3603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total=0; 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试图篡改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23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4" grpId="0"/>
      <p:bldP spid="7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第二步</a:t>
            </a:r>
            <a:r>
              <a:rPr lang="en-US" altLang="zh-CN" dirty="0"/>
              <a:t>: </a:t>
            </a:r>
            <a:r>
              <a:rPr lang="zh-CN" altLang="en-US" dirty="0"/>
              <a:t>外层函数将内层函数返回到外部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860194-2CC9-4021-90CA-DAC4DB55359A}"/>
              </a:ext>
            </a:extLst>
          </p:cNvPr>
          <p:cNvSpPr txBox="1"/>
          <p:nvPr/>
        </p:nvSpPr>
        <p:spPr>
          <a:xfrm>
            <a:off x="899592" y="1628800"/>
            <a:ext cx="7956884" cy="4893647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strike="sngStrik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DD4DE-6C74-4C63-923E-948C346943EF}"/>
              </a:ext>
            </a:extLst>
          </p:cNvPr>
          <p:cNvSpPr/>
          <p:nvPr/>
        </p:nvSpPr>
        <p:spPr>
          <a:xfrm>
            <a:off x="1295637" y="2204864"/>
            <a:ext cx="7380818" cy="2677656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(){ 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外层函数范围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41B4E3-B5D1-4964-9655-077E3673D6B2}"/>
              </a:ext>
            </a:extLst>
          </p:cNvPr>
          <p:cNvSpPr/>
          <p:nvPr/>
        </p:nvSpPr>
        <p:spPr>
          <a:xfrm>
            <a:off x="1835694" y="3214839"/>
            <a:ext cx="6624737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… …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19FECC-0526-4BA1-9A6D-26BE8BB9B53A}"/>
              </a:ext>
            </a:extLst>
          </p:cNvPr>
          <p:cNvSpPr/>
          <p:nvPr/>
        </p:nvSpPr>
        <p:spPr>
          <a:xfrm>
            <a:off x="1835694" y="3212976"/>
            <a:ext cx="6624737" cy="461665"/>
          </a:xfrm>
          <a:prstGeom prst="rect">
            <a:avLst/>
          </a:prstGeom>
          <a:solidFill>
            <a:srgbClr val="383535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function(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E99A5B-FF93-4172-9D9B-750FD792F646}"/>
              </a:ext>
            </a:extLst>
          </p:cNvPr>
          <p:cNvSpPr/>
          <p:nvPr/>
        </p:nvSpPr>
        <p:spPr>
          <a:xfrm>
            <a:off x="1187624" y="5500701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2400" dirty="0">
              <a:highlight>
                <a:srgbClr val="FF0000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21A711-B6EB-4FB9-9636-F1BDC4237207}"/>
              </a:ext>
            </a:extLst>
          </p:cNvPr>
          <p:cNvSpPr/>
          <p:nvPr/>
        </p:nvSpPr>
        <p:spPr>
          <a:xfrm>
            <a:off x="1725592" y="2694937"/>
            <a:ext cx="2694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 ; </a:t>
            </a:r>
          </a:p>
        </p:txBody>
      </p:sp>
      <p:pic>
        <p:nvPicPr>
          <p:cNvPr id="15" name="图形 14" descr="关闭">
            <a:extLst>
              <a:ext uri="{FF2B5EF4-FFF2-40B4-BE49-F238E27FC236}">
                <a16:creationId xmlns:a16="http://schemas.microsoft.com/office/drawing/2014/main" id="{87E18FCF-C8EE-40E1-A0BC-A839221FC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0573" y="5225355"/>
            <a:ext cx="914400" cy="914400"/>
          </a:xfrm>
          <a:prstGeom prst="rect">
            <a:avLst/>
          </a:prstGeom>
        </p:spPr>
      </p:pic>
      <p:pic>
        <p:nvPicPr>
          <p:cNvPr id="16" name="图形 15" descr="选中标记">
            <a:extLst>
              <a:ext uri="{FF2B5EF4-FFF2-40B4-BE49-F238E27FC236}">
                <a16:creationId xmlns:a16="http://schemas.microsoft.com/office/drawing/2014/main" id="{CE9C59AC-08CA-4B65-B21E-E0626EE31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8854" y="5225355"/>
            <a:ext cx="914400" cy="914400"/>
          </a:xfrm>
          <a:prstGeom prst="rect">
            <a:avLst/>
          </a:prstGeom>
        </p:spPr>
      </p:pic>
      <p:sp>
        <p:nvSpPr>
          <p:cNvPr id="13" name="箭头: 环形 12">
            <a:extLst>
              <a:ext uri="{FF2B5EF4-FFF2-40B4-BE49-F238E27FC236}">
                <a16:creationId xmlns:a16="http://schemas.microsoft.com/office/drawing/2014/main" id="{806D12B0-8D1D-4AE5-8120-E27AB60AE347}"/>
              </a:ext>
            </a:extLst>
          </p:cNvPr>
          <p:cNvSpPr/>
          <p:nvPr/>
        </p:nvSpPr>
        <p:spPr>
          <a:xfrm rot="6297282" flipV="1">
            <a:off x="78182" y="3450138"/>
            <a:ext cx="2525998" cy="21703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8663"/>
            </a:avLst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形 13" descr="禁止标志">
            <a:extLst>
              <a:ext uri="{FF2B5EF4-FFF2-40B4-BE49-F238E27FC236}">
                <a16:creationId xmlns:a16="http://schemas.microsoft.com/office/drawing/2014/main" id="{6067E378-5CBE-4A71-8476-1933B864A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26" y="3978510"/>
            <a:ext cx="1105262" cy="8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第三步：调用外层函数，获得内层函数，保存到全局变量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A2F748-93E1-4596-88C6-8A93FF099765}"/>
              </a:ext>
            </a:extLst>
          </p:cNvPr>
          <p:cNvSpPr txBox="1"/>
          <p:nvPr/>
        </p:nvSpPr>
        <p:spPr>
          <a:xfrm>
            <a:off x="899592" y="1628800"/>
            <a:ext cx="7956884" cy="4893647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strike="sngStrike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C5B142-BF13-490E-AB1E-AC3500F3AF0F}"/>
              </a:ext>
            </a:extLst>
          </p:cNvPr>
          <p:cNvSpPr/>
          <p:nvPr/>
        </p:nvSpPr>
        <p:spPr>
          <a:xfrm>
            <a:off x="1295637" y="2204864"/>
            <a:ext cx="7380818" cy="2677656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(){ 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外层函数范围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25DAF6-6463-4615-9234-595E7BD73988}"/>
              </a:ext>
            </a:extLst>
          </p:cNvPr>
          <p:cNvSpPr/>
          <p:nvPr/>
        </p:nvSpPr>
        <p:spPr>
          <a:xfrm>
            <a:off x="1835694" y="3214839"/>
            <a:ext cx="6624737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x ){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… …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C942C6-5379-4B7D-9734-A37DC219E754}"/>
              </a:ext>
            </a:extLst>
          </p:cNvPr>
          <p:cNvSpPr/>
          <p:nvPr/>
        </p:nvSpPr>
        <p:spPr>
          <a:xfrm>
            <a:off x="1835694" y="3212976"/>
            <a:ext cx="6624737" cy="461665"/>
          </a:xfrm>
          <a:prstGeom prst="rect">
            <a:avLst/>
          </a:prstGeom>
          <a:solidFill>
            <a:srgbClr val="383535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function( x ){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endParaRPr lang="en-US" altLang="zh-CN" sz="24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861F08-E33D-4C8C-8BFE-89D09BED01A0}"/>
              </a:ext>
            </a:extLst>
          </p:cNvPr>
          <p:cNvSpPr/>
          <p:nvPr/>
        </p:nvSpPr>
        <p:spPr>
          <a:xfrm>
            <a:off x="1725592" y="2694937"/>
            <a:ext cx="2694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var total=1000 ;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6ADF49-DAB2-4C4D-9093-579445DE8D6F}"/>
              </a:ext>
            </a:extLst>
          </p:cNvPr>
          <p:cNvSpPr/>
          <p:nvPr/>
        </p:nvSpPr>
        <p:spPr>
          <a:xfrm>
            <a:off x="1157528" y="5067467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A11B629-6A6E-4B4A-9B19-AEDB0D090CBE}"/>
              </a:ext>
            </a:extLst>
          </p:cNvPr>
          <p:cNvSpPr/>
          <p:nvPr/>
        </p:nvSpPr>
        <p:spPr>
          <a:xfrm>
            <a:off x="3254170" y="5067467"/>
            <a:ext cx="26356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0DFAE40A-9DA6-44D0-9763-E1B21DFE1C8C}"/>
              </a:ext>
            </a:extLst>
          </p:cNvPr>
          <p:cNvSpPr/>
          <p:nvPr/>
        </p:nvSpPr>
        <p:spPr>
          <a:xfrm flipH="1">
            <a:off x="2812366" y="4581128"/>
            <a:ext cx="1080120" cy="1034369"/>
          </a:xfrm>
          <a:prstGeom prst="circular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297979-6C7C-49EC-8382-25ED745A80C7}"/>
              </a:ext>
            </a:extLst>
          </p:cNvPr>
          <p:cNvSpPr/>
          <p:nvPr/>
        </p:nvSpPr>
        <p:spPr>
          <a:xfrm>
            <a:off x="3404802" y="5119737"/>
            <a:ext cx="5293181" cy="1323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 x ){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父母返回的内层函数</a:t>
            </a:r>
            <a:endParaRPr lang="en-US" altLang="zh-CN" sz="2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F352F3-462F-4537-802C-BED8BD30C613}"/>
              </a:ext>
            </a:extLst>
          </p:cNvPr>
          <p:cNvCxnSpPr>
            <a:cxnSpLocks/>
          </p:cNvCxnSpPr>
          <p:nvPr/>
        </p:nvCxnSpPr>
        <p:spPr>
          <a:xfrm>
            <a:off x="3131840" y="4415168"/>
            <a:ext cx="272962" cy="7045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D9EC1E-FD64-4D0A-B472-23B6ED5FF3FC}"/>
              </a:ext>
            </a:extLst>
          </p:cNvPr>
          <p:cNvCxnSpPr>
            <a:cxnSpLocks/>
          </p:cNvCxnSpPr>
          <p:nvPr/>
        </p:nvCxnSpPr>
        <p:spPr>
          <a:xfrm>
            <a:off x="8460432" y="4415168"/>
            <a:ext cx="216023" cy="7045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7" grpId="0" animBg="1"/>
      <p:bldP spid="7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  <a:r>
              <a:rPr lang="en-US" altLang="zh-CN" dirty="0"/>
              <a:t>(scope)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现实中：外人不能随意拿咱家的东西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1475656" y="1916832"/>
            <a:ext cx="6480721" cy="4464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1691680" y="206084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3779912" y="3356992"/>
            <a:ext cx="2808311" cy="2259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一家人野餐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5490" y="4142088"/>
            <a:ext cx="914400" cy="914400"/>
          </a:xfrm>
          <a:prstGeom prst="rect">
            <a:avLst/>
          </a:prstGeom>
        </p:spPr>
      </p:pic>
      <p:pic>
        <p:nvPicPr>
          <p:cNvPr id="20" name="图形 19" descr="甜甜圈">
            <a:extLst>
              <a:ext uri="{FF2B5EF4-FFF2-40B4-BE49-F238E27FC236}">
                <a16:creationId xmlns:a16="http://schemas.microsoft.com/office/drawing/2014/main" id="{3FBE30D6-A3C0-4D3B-BD3A-A1FFBCE23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5361" y="4692575"/>
            <a:ext cx="526651" cy="526651"/>
          </a:xfrm>
          <a:prstGeom prst="rect">
            <a:avLst/>
          </a:prstGeom>
        </p:spPr>
      </p:pic>
      <p:pic>
        <p:nvPicPr>
          <p:cNvPr id="22" name="图形 21" descr="冰淇淋">
            <a:extLst>
              <a:ext uri="{FF2B5EF4-FFF2-40B4-BE49-F238E27FC236}">
                <a16:creationId xmlns:a16="http://schemas.microsoft.com/office/drawing/2014/main" id="{2E43581B-DDC6-41D6-8C08-8C58E9252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7882" y="4762800"/>
            <a:ext cx="526651" cy="526651"/>
          </a:xfrm>
          <a:prstGeom prst="rect">
            <a:avLst/>
          </a:prstGeom>
        </p:spPr>
      </p:pic>
      <p:pic>
        <p:nvPicPr>
          <p:cNvPr id="23" name="图形 22" descr="蛋糕">
            <a:extLst>
              <a:ext uri="{FF2B5EF4-FFF2-40B4-BE49-F238E27FC236}">
                <a16:creationId xmlns:a16="http://schemas.microsoft.com/office/drawing/2014/main" id="{4E041695-06CF-4C63-BB82-639E88D3A6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9065" y="4276870"/>
            <a:ext cx="526651" cy="526651"/>
          </a:xfrm>
          <a:prstGeom prst="rect">
            <a:avLst/>
          </a:prstGeom>
        </p:spPr>
      </p:pic>
      <p:pic>
        <p:nvPicPr>
          <p:cNvPr id="5" name="图形 4" descr="男人">
            <a:extLst>
              <a:ext uri="{FF2B5EF4-FFF2-40B4-BE49-F238E27FC236}">
                <a16:creationId xmlns:a16="http://schemas.microsoft.com/office/drawing/2014/main" id="{6AA543C2-88DB-48EB-AA8D-C5638E30E2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4955" y="4276870"/>
            <a:ext cx="914400" cy="9144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336AEC8-00B4-4C2B-B8CE-0F5867CBD524}"/>
              </a:ext>
            </a:extLst>
          </p:cNvPr>
          <p:cNvSpPr txBox="1"/>
          <p:nvPr/>
        </p:nvSpPr>
        <p:spPr>
          <a:xfrm>
            <a:off x="1959213" y="3895242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0F2F054A-18DF-4977-B251-4D62D0B3BB51}"/>
              </a:ext>
            </a:extLst>
          </p:cNvPr>
          <p:cNvSpPr/>
          <p:nvPr/>
        </p:nvSpPr>
        <p:spPr>
          <a:xfrm>
            <a:off x="2517327" y="4540195"/>
            <a:ext cx="1678034" cy="329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 descr="禁止标志">
            <a:extLst>
              <a:ext uri="{FF2B5EF4-FFF2-40B4-BE49-F238E27FC236}">
                <a16:creationId xmlns:a16="http://schemas.microsoft.com/office/drawing/2014/main" id="{AE4423A9-D4FD-4209-8758-0EF685C945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7604" y="4235375"/>
            <a:ext cx="914400" cy="914400"/>
          </a:xfrm>
          <a:prstGeom prst="rect">
            <a:avLst/>
          </a:prstGeom>
        </p:spPr>
      </p:pic>
      <p:pic>
        <p:nvPicPr>
          <p:cNvPr id="29" name="图形 28" descr="男人">
            <a:extLst>
              <a:ext uri="{FF2B5EF4-FFF2-40B4-BE49-F238E27FC236}">
                <a16:creationId xmlns:a16="http://schemas.microsoft.com/office/drawing/2014/main" id="{22C6BBE1-D7BB-4996-806F-C85889B4BC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7143" y="4276870"/>
            <a:ext cx="914400" cy="914400"/>
          </a:xfrm>
          <a:prstGeom prst="rect">
            <a:avLst/>
          </a:prstGeom>
        </p:spPr>
      </p:pic>
      <p:pic>
        <p:nvPicPr>
          <p:cNvPr id="31" name="图形 30" descr="禁止标志">
            <a:extLst>
              <a:ext uri="{FF2B5EF4-FFF2-40B4-BE49-F238E27FC236}">
                <a16:creationId xmlns:a16="http://schemas.microsoft.com/office/drawing/2014/main" id="{3CC399E5-3819-4ED9-AC9D-C987DF864A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9792" y="4235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57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结果</a:t>
            </a:r>
            <a:r>
              <a:rPr lang="en-US" altLang="zh-CN" dirty="0"/>
              <a:t>: </a:t>
            </a:r>
            <a:r>
              <a:rPr lang="zh-CN" altLang="en-US" dirty="0"/>
              <a:t>变量</a:t>
            </a:r>
            <a:r>
              <a:rPr lang="en-US" altLang="zh-CN" dirty="0"/>
              <a:t>”</a:t>
            </a:r>
            <a:r>
              <a:rPr lang="zh-CN" altLang="en-US" dirty="0"/>
              <a:t>孩子花压岁钱</a:t>
            </a:r>
            <a:r>
              <a:rPr lang="en-US" altLang="zh-CN" dirty="0"/>
              <a:t>”</a:t>
            </a:r>
            <a:r>
              <a:rPr lang="zh-CN" altLang="en-US" dirty="0"/>
              <a:t>得到了内层函数，可反复用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D2978-75BB-400C-96F0-0D642F5419AA}"/>
              </a:ext>
            </a:extLst>
          </p:cNvPr>
          <p:cNvSpPr txBox="1"/>
          <p:nvPr/>
        </p:nvSpPr>
        <p:spPr>
          <a:xfrm>
            <a:off x="899592" y="1628800"/>
            <a:ext cx="7956884" cy="2308324"/>
          </a:xfrm>
          <a:prstGeom prst="rect">
            <a:avLst/>
          </a:prstGeom>
          <a:noFill/>
          <a:ln w="57150">
            <a:solidFill>
              <a:srgbClr val="66FF66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全局范围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… …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8C8F15-5A7C-495E-82FB-2209B54B4DC2}"/>
              </a:ext>
            </a:extLst>
          </p:cNvPr>
          <p:cNvSpPr/>
          <p:nvPr/>
        </p:nvSpPr>
        <p:spPr>
          <a:xfrm>
            <a:off x="3131840" y="2449414"/>
            <a:ext cx="5293181" cy="1323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 x ){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父母返回的内层函数“孩子”</a:t>
            </a:r>
            <a:endParaRPr lang="en-US" altLang="zh-CN" sz="2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BF3605-7019-4AC0-8179-0695F847AC0B}"/>
              </a:ext>
            </a:extLst>
          </p:cNvPr>
          <p:cNvSpPr txBox="1"/>
          <p:nvPr/>
        </p:nvSpPr>
        <p:spPr>
          <a:xfrm>
            <a:off x="2915816" y="4296044"/>
            <a:ext cx="3024336" cy="12003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父母给的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C35E6B-9529-49F0-8BD9-148A4EA65972}"/>
              </a:ext>
            </a:extLst>
          </p:cNvPr>
          <p:cNvSpPr/>
          <p:nvPr/>
        </p:nvSpPr>
        <p:spPr>
          <a:xfrm>
            <a:off x="3160856" y="4379119"/>
            <a:ext cx="222419" cy="22241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E54665B-7992-4188-A4EC-62FBC6A9D71B}"/>
              </a:ext>
            </a:extLst>
          </p:cNvPr>
          <p:cNvSpPr/>
          <p:nvPr/>
        </p:nvSpPr>
        <p:spPr>
          <a:xfrm>
            <a:off x="3419872" y="3433913"/>
            <a:ext cx="222419" cy="222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6" descr="http://www.pngall.com/wp-content/uploads/2016/04/Chain-PNG-File.png">
            <a:extLst>
              <a:ext uri="{FF2B5EF4-FFF2-40B4-BE49-F238E27FC236}">
                <a16:creationId xmlns:a16="http://schemas.microsoft.com/office/drawing/2014/main" id="{02A6F69E-8A58-45BB-BD8B-58C029921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0" b="33795"/>
          <a:stretch/>
        </p:blipFill>
        <p:spPr bwMode="auto">
          <a:xfrm rot="6389835">
            <a:off x="2864683" y="3864053"/>
            <a:ext cx="958622" cy="2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0CE231-16E6-42D5-B85B-E6094C46B984}"/>
              </a:ext>
            </a:extLst>
          </p:cNvPr>
          <p:cNvSpPr/>
          <p:nvPr/>
        </p:nvSpPr>
        <p:spPr>
          <a:xfrm>
            <a:off x="3106233" y="4674824"/>
            <a:ext cx="2511650" cy="461665"/>
          </a:xfrm>
          <a:prstGeom prst="rect">
            <a:avLst/>
          </a:prstGeom>
          <a:solidFill>
            <a:srgbClr val="383535"/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total=1000; 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38732EB-563D-410D-846D-388F59036957}"/>
              </a:ext>
            </a:extLst>
          </p:cNvPr>
          <p:cNvSpPr/>
          <p:nvPr/>
        </p:nvSpPr>
        <p:spPr>
          <a:xfrm rot="6286689">
            <a:off x="3675100" y="3521104"/>
            <a:ext cx="1140920" cy="334439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497957"/>
          </a:xfrm>
        </p:spPr>
        <p:txBody>
          <a:bodyPr/>
          <a:lstStyle/>
          <a:p>
            <a:r>
              <a:rPr lang="zh-CN" altLang="en-US" dirty="0"/>
              <a:t>执行结果：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993F5D-8B75-45D7-8D35-0F1A057531CB}"/>
              </a:ext>
            </a:extLst>
          </p:cNvPr>
          <p:cNvSpPr txBox="1"/>
          <p:nvPr/>
        </p:nvSpPr>
        <p:spPr>
          <a:xfrm>
            <a:off x="899592" y="1916832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C4D6D1-0A80-440E-888B-D91B73792D64}"/>
              </a:ext>
            </a:extLst>
          </p:cNvPr>
          <p:cNvSpPr/>
          <p:nvPr/>
        </p:nvSpPr>
        <p:spPr>
          <a:xfrm>
            <a:off x="907315" y="2886328"/>
            <a:ext cx="823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total=0; //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无法修改父母的内部变量</a:t>
            </a:r>
            <a:r>
              <a:rPr lang="en-US" altLang="zh-CN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total</a:t>
            </a:r>
            <a:r>
              <a:rPr lang="zh-CN" altLang="en-US" sz="24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AA9DA1-6ED9-4566-9EA4-F29C5CF1B28D}"/>
              </a:ext>
            </a:extLst>
          </p:cNvPr>
          <p:cNvSpPr/>
          <p:nvPr/>
        </p:nvSpPr>
        <p:spPr>
          <a:xfrm>
            <a:off x="899592" y="3529116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 descr="选中标记">
            <a:extLst>
              <a:ext uri="{FF2B5EF4-FFF2-40B4-BE49-F238E27FC236}">
                <a16:creationId xmlns:a16="http://schemas.microsoft.com/office/drawing/2014/main" id="{7B10E984-E9FE-4A5B-91E0-E9825540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6216" y="1775872"/>
            <a:ext cx="914400" cy="914400"/>
          </a:xfrm>
          <a:prstGeom prst="rect">
            <a:avLst/>
          </a:prstGeom>
        </p:spPr>
      </p:pic>
      <p:pic>
        <p:nvPicPr>
          <p:cNvPr id="11" name="图形 10" descr="选中标记">
            <a:extLst>
              <a:ext uri="{FF2B5EF4-FFF2-40B4-BE49-F238E27FC236}">
                <a16:creationId xmlns:a16="http://schemas.microsoft.com/office/drawing/2014/main" id="{E3766CD2-CB3D-43A0-A078-B7F22141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6216" y="3258121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FDF546-316E-411F-AC21-D989C0A4653C}"/>
              </a:ext>
            </a:extLst>
          </p:cNvPr>
          <p:cNvSpPr txBox="1"/>
          <p:nvPr/>
        </p:nvSpPr>
        <p:spPr>
          <a:xfrm>
            <a:off x="893143" y="2343720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138046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使用闭包实现压岁钱管理函数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78A2176C-EDA6-417F-BF79-0CBA52A464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7504" y="1598655"/>
            <a:ext cx="8137525" cy="284217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1102C4D-C78F-459F-B594-FDB8299FD5E1}"/>
              </a:ext>
            </a:extLst>
          </p:cNvPr>
          <p:cNvSpPr/>
          <p:nvPr/>
        </p:nvSpPr>
        <p:spPr>
          <a:xfrm>
            <a:off x="1043608" y="3645024"/>
            <a:ext cx="144016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CC0751-F0E0-4E81-BDD5-21D098CBF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28" b="14244"/>
          <a:stretch/>
        </p:blipFill>
        <p:spPr>
          <a:xfrm>
            <a:off x="571472" y="1598653"/>
            <a:ext cx="8137525" cy="28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9B9D055-1381-42F8-BAEC-49E892410220}"/>
              </a:ext>
            </a:extLst>
          </p:cNvPr>
          <p:cNvSpPr/>
          <p:nvPr/>
        </p:nvSpPr>
        <p:spPr>
          <a:xfrm>
            <a:off x="491796" y="1556966"/>
            <a:ext cx="8160406" cy="4729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使用闭包实现压岁钱管理函数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5D240F-F734-4BF8-9367-A45B38EA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7" y="1559164"/>
            <a:ext cx="8137525" cy="3648135"/>
          </a:xfrm>
          <a:prstGeom prst="rect">
            <a:avLst/>
          </a:prstGeo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44A27F40-3008-4221-9D54-7184B5221A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4"/>
          <a:srcRect r="6360"/>
          <a:stretch/>
        </p:blipFill>
        <p:spPr>
          <a:xfrm>
            <a:off x="491797" y="1561363"/>
            <a:ext cx="7619904" cy="37396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1C936C-CE1B-44F9-B021-9EE9891E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96" y="1556966"/>
            <a:ext cx="8137525" cy="41593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413429-685F-4737-915A-6C2588F9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97" y="1556966"/>
            <a:ext cx="8160406" cy="464197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0231DA0-9764-4638-81FD-D7E8CABEEC59}"/>
              </a:ext>
            </a:extLst>
          </p:cNvPr>
          <p:cNvSpPr/>
          <p:nvPr/>
        </p:nvSpPr>
        <p:spPr>
          <a:xfrm>
            <a:off x="1331640" y="1909975"/>
            <a:ext cx="6480720" cy="29591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65A334-9003-4BAF-993E-79E5AC4145DE}"/>
              </a:ext>
            </a:extLst>
          </p:cNvPr>
          <p:cNvSpPr/>
          <p:nvPr/>
        </p:nvSpPr>
        <p:spPr>
          <a:xfrm>
            <a:off x="1524097" y="2890017"/>
            <a:ext cx="5424167" cy="1691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10EA50-C9BB-4F09-8702-848B5DAE90FD}"/>
              </a:ext>
            </a:extLst>
          </p:cNvPr>
          <p:cNvSpPr/>
          <p:nvPr/>
        </p:nvSpPr>
        <p:spPr>
          <a:xfrm>
            <a:off x="1331640" y="4904429"/>
            <a:ext cx="7297682" cy="664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F0635E77-13C2-4675-9643-533BDE70691C}"/>
              </a:ext>
            </a:extLst>
          </p:cNvPr>
          <p:cNvCxnSpPr>
            <a:stCxn id="19" idx="1"/>
            <a:endCxn id="20" idx="1"/>
          </p:cNvCxnSpPr>
          <p:nvPr/>
        </p:nvCxnSpPr>
        <p:spPr>
          <a:xfrm rot="10800000" flipV="1">
            <a:off x="1331641" y="3735572"/>
            <a:ext cx="192457" cy="1501047"/>
          </a:xfrm>
          <a:prstGeom prst="curvedConnector3">
            <a:avLst>
              <a:gd name="adj1" fmla="val 2187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F59135AA-3957-4A79-9BD7-C53FCCE30B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189"/>
          <a:stretch/>
        </p:blipFill>
        <p:spPr>
          <a:xfrm>
            <a:off x="492829" y="1571626"/>
            <a:ext cx="8137525" cy="46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8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3806620"/>
          </a:xfrm>
        </p:spPr>
        <p:txBody>
          <a:bodyPr/>
          <a:lstStyle/>
          <a:p>
            <a:r>
              <a:rPr lang="zh-CN" altLang="en-US" dirty="0"/>
              <a:t>闭包，是既重用变量又保护变量不被篡改的一种编程方法。</a:t>
            </a:r>
            <a:endParaRPr lang="en-US" altLang="zh-CN" dirty="0"/>
          </a:p>
          <a:p>
            <a:r>
              <a:rPr lang="zh-CN" altLang="en-US" dirty="0"/>
              <a:t>今后，只要希望既重用变量，又保护变量不被篡改时，就要用闭包为一个函数保管专属的变量。</a:t>
            </a:r>
            <a:endParaRPr lang="en-US" altLang="zh-CN" dirty="0"/>
          </a:p>
          <a:p>
            <a:r>
              <a:rPr lang="zh-CN" altLang="en-US" dirty="0"/>
              <a:t>如何</a:t>
            </a:r>
            <a:r>
              <a:rPr lang="en-US" altLang="zh-CN" dirty="0"/>
              <a:t>: 3</a:t>
            </a:r>
            <a:r>
              <a:rPr lang="zh-CN" altLang="en-US" dirty="0"/>
              <a:t>步</a:t>
            </a:r>
            <a:endParaRPr lang="en-US" altLang="zh-CN" dirty="0"/>
          </a:p>
          <a:p>
            <a:pPr lvl="1"/>
            <a:r>
              <a:rPr lang="en-US" altLang="zh-CN" dirty="0"/>
              <a:t>1.  </a:t>
            </a:r>
            <a:r>
              <a:rPr lang="zh-CN" altLang="en-US" dirty="0"/>
              <a:t>外层函数包裹内层函数和要保护的变量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外层函数返回内层函数对象到外部</a:t>
            </a: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外部使用者调用外层函数，获得内层函数对象，并保存在外部变量中反复使用。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92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941155"/>
          </a:xfrm>
        </p:spPr>
        <p:txBody>
          <a:bodyPr/>
          <a:lstStyle/>
          <a:p>
            <a:r>
              <a:rPr lang="zh-CN" altLang="en-US" dirty="0"/>
              <a:t>外层函数</a:t>
            </a:r>
            <a:r>
              <a:rPr lang="en-US" altLang="zh-CN" dirty="0"/>
              <a:t>”</a:t>
            </a:r>
            <a:r>
              <a:rPr lang="zh-CN" altLang="en-US" dirty="0"/>
              <a:t>父母</a:t>
            </a:r>
            <a:r>
              <a:rPr lang="en-US" altLang="zh-CN" dirty="0"/>
              <a:t>…”</a:t>
            </a:r>
            <a:r>
              <a:rPr lang="zh-CN" altLang="en-US" dirty="0"/>
              <a:t>调用后，函数作用域以及局部变量</a:t>
            </a:r>
            <a:r>
              <a:rPr lang="en-US" altLang="zh-CN" dirty="0"/>
              <a:t>total=1000</a:t>
            </a:r>
            <a:r>
              <a:rPr lang="zh-CN" altLang="en-US" dirty="0"/>
              <a:t>应该释放，却没释放，并且还可反复使用</a:t>
            </a:r>
            <a:endParaRPr lang="en-US" altLang="zh-CN" sz="3600" dirty="0">
              <a:highlight>
                <a:srgbClr val="FF00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860194-2CC9-4021-90CA-DAC4DB55359A}"/>
              </a:ext>
            </a:extLst>
          </p:cNvPr>
          <p:cNvSpPr txBox="1"/>
          <p:nvPr/>
        </p:nvSpPr>
        <p:spPr>
          <a:xfrm>
            <a:off x="899592" y="3069927"/>
            <a:ext cx="7956884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</p:txBody>
      </p:sp>
      <p:sp>
        <p:nvSpPr>
          <p:cNvPr id="5" name="箭头: 环形 4">
            <a:extLst>
              <a:ext uri="{FF2B5EF4-FFF2-40B4-BE49-F238E27FC236}">
                <a16:creationId xmlns:a16="http://schemas.microsoft.com/office/drawing/2014/main" id="{360D61AE-E53D-47A0-84A3-8F2138391BC4}"/>
              </a:ext>
            </a:extLst>
          </p:cNvPr>
          <p:cNvSpPr/>
          <p:nvPr/>
        </p:nvSpPr>
        <p:spPr>
          <a:xfrm rot="10800000">
            <a:off x="2195737" y="2924944"/>
            <a:ext cx="1656184" cy="126537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E4B5C-7288-4DA6-9757-70515CA71A8C}"/>
              </a:ext>
            </a:extLst>
          </p:cNvPr>
          <p:cNvSpPr txBox="1"/>
          <p:nvPr/>
        </p:nvSpPr>
        <p:spPr>
          <a:xfrm>
            <a:off x="3080105" y="4638301"/>
            <a:ext cx="5349458" cy="19389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外层函数“父母”的临时函数作用域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D1A1C2-BA98-4394-B60B-8B01520232AD}"/>
              </a:ext>
            </a:extLst>
          </p:cNvPr>
          <p:cNvSpPr/>
          <p:nvPr/>
        </p:nvSpPr>
        <p:spPr>
          <a:xfrm>
            <a:off x="2996687" y="3087842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E1773E-7D4E-4CFD-B603-92D523634C22}"/>
              </a:ext>
            </a:extLst>
          </p:cNvPr>
          <p:cNvSpPr/>
          <p:nvPr/>
        </p:nvSpPr>
        <p:spPr>
          <a:xfrm>
            <a:off x="3080105" y="3127475"/>
            <a:ext cx="5293181" cy="1323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 x ){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endParaRPr lang="en-US" altLang="zh-CN" sz="2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EB8FB6-6311-4ED1-B06B-E41C6DEDBAC4}"/>
              </a:ext>
            </a:extLst>
          </p:cNvPr>
          <p:cNvSpPr txBox="1"/>
          <p:nvPr/>
        </p:nvSpPr>
        <p:spPr>
          <a:xfrm>
            <a:off x="872717" y="471924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900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3EAB74-F90D-4AE3-9926-C945E105636C}"/>
              </a:ext>
            </a:extLst>
          </p:cNvPr>
          <p:cNvSpPr/>
          <p:nvPr/>
        </p:nvSpPr>
        <p:spPr>
          <a:xfrm>
            <a:off x="872717" y="5644211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形 20" descr="选中标记">
            <a:extLst>
              <a:ext uri="{FF2B5EF4-FFF2-40B4-BE49-F238E27FC236}">
                <a16:creationId xmlns:a16="http://schemas.microsoft.com/office/drawing/2014/main" id="{5D61879A-6583-45DC-BE4D-2923405AD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341" y="4578284"/>
            <a:ext cx="914400" cy="914400"/>
          </a:xfrm>
          <a:prstGeom prst="rect">
            <a:avLst/>
          </a:prstGeom>
        </p:spPr>
      </p:pic>
      <p:pic>
        <p:nvPicPr>
          <p:cNvPr id="22" name="图形 21" descr="选中标记">
            <a:extLst>
              <a:ext uri="{FF2B5EF4-FFF2-40B4-BE49-F238E27FC236}">
                <a16:creationId xmlns:a16="http://schemas.microsoft.com/office/drawing/2014/main" id="{1DE4C6C3-D4FB-4AE1-B3C2-16BF503F2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9341" y="5373216"/>
            <a:ext cx="914400" cy="91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9C61BD3-4BF3-4B2D-AD7B-55EB8ED91253}"/>
              </a:ext>
            </a:extLst>
          </p:cNvPr>
          <p:cNvSpPr txBox="1"/>
          <p:nvPr/>
        </p:nvSpPr>
        <p:spPr>
          <a:xfrm>
            <a:off x="866268" y="5146132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(100); //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花了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13350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6" grpId="0"/>
      <p:bldP spid="6" grpId="1"/>
      <p:bldP spid="10" grpId="0" animBg="1"/>
      <p:bldP spid="19" grpId="0"/>
      <p:bldP spid="20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2C1D8-9630-4754-86F9-ACD0A908F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DA3E-2F81-4CF4-BED6-75C92BE64E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现实中：父母想没收孩子的压岁钱，孩子一定不同意！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12AD9-2D38-4A49-BF17-89123793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71" y="1847151"/>
            <a:ext cx="3486637" cy="5010849"/>
          </a:xfrm>
          <a:prstGeom prst="rect">
            <a:avLst/>
          </a:prstGeom>
        </p:spPr>
      </p:pic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F73E22E1-E445-468A-9C58-BC5D2642EB21}"/>
              </a:ext>
            </a:extLst>
          </p:cNvPr>
          <p:cNvSpPr/>
          <p:nvPr/>
        </p:nvSpPr>
        <p:spPr>
          <a:xfrm>
            <a:off x="668441" y="2996952"/>
            <a:ext cx="3312368" cy="1657077"/>
          </a:xfrm>
          <a:prstGeom prst="wedgeEllipseCallout">
            <a:avLst>
              <a:gd name="adj1" fmla="val 37735"/>
              <a:gd name="adj2" fmla="val 5565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压岁钱给我留下！你拿走了，我怎么办？！</a:t>
            </a:r>
          </a:p>
        </p:txBody>
      </p:sp>
    </p:spTree>
    <p:extLst>
      <p:ext uri="{BB962C8B-B14F-4D97-AF65-F5344CB8AC3E}">
        <p14:creationId xmlns:p14="http://schemas.microsoft.com/office/powerpoint/2010/main" val="2706761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2C1D8-9630-4754-86F9-ACD0A908F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DA3E-2F81-4CF4-BED6-75C92BE64E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941155"/>
          </a:xfrm>
        </p:spPr>
        <p:txBody>
          <a:bodyPr/>
          <a:lstStyle/>
          <a:p>
            <a:r>
              <a:rPr lang="zh-CN" altLang="en-US" dirty="0"/>
              <a:t>创建内层函数时，内层函数的</a:t>
            </a:r>
            <a:r>
              <a:rPr lang="en-US" altLang="zh-CN" dirty="0"/>
              <a:t>[[scopes]]</a:t>
            </a:r>
            <a:r>
              <a:rPr lang="zh-CN" altLang="en-US" dirty="0"/>
              <a:t>属性，始终拴着自己可用的外层函数作用域。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D740EF-C482-43FC-BB08-4F0856BFC15B}"/>
              </a:ext>
            </a:extLst>
          </p:cNvPr>
          <p:cNvSpPr txBox="1"/>
          <p:nvPr/>
        </p:nvSpPr>
        <p:spPr>
          <a:xfrm>
            <a:off x="879319" y="2435348"/>
            <a:ext cx="7956884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孩子花压岁钱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28CC2F-1E10-44E0-8269-20E55D87F230}"/>
              </a:ext>
            </a:extLst>
          </p:cNvPr>
          <p:cNvSpPr txBox="1"/>
          <p:nvPr/>
        </p:nvSpPr>
        <p:spPr>
          <a:xfrm>
            <a:off x="3117124" y="2964103"/>
            <a:ext cx="5349458" cy="15696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外层函数“父母”的临时作用域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total=1000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2D34F4-AE5E-4E58-8722-AD5BDE6959F7}"/>
              </a:ext>
            </a:extLst>
          </p:cNvPr>
          <p:cNvSpPr/>
          <p:nvPr/>
        </p:nvSpPr>
        <p:spPr>
          <a:xfrm>
            <a:off x="2976414" y="2453263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父母保管压岁钱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2D5EE6-211E-45DA-AC75-3A7D92107122}"/>
              </a:ext>
            </a:extLst>
          </p:cNvPr>
          <p:cNvSpPr/>
          <p:nvPr/>
        </p:nvSpPr>
        <p:spPr>
          <a:xfrm>
            <a:off x="3054560" y="2425494"/>
            <a:ext cx="5293181" cy="1323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function( x ){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内层函数范围</a:t>
            </a:r>
            <a:endParaRPr lang="en-US" altLang="zh-CN" sz="2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total=total-x;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show( `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${x}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${total}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`) 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   [[scopes]]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F3C6C2-3598-420C-8EFC-EDB2923AA012}"/>
              </a:ext>
            </a:extLst>
          </p:cNvPr>
          <p:cNvGrpSpPr/>
          <p:nvPr/>
        </p:nvGrpSpPr>
        <p:grpSpPr>
          <a:xfrm rot="20784418">
            <a:off x="3010062" y="3480759"/>
            <a:ext cx="608356" cy="1408649"/>
            <a:chOff x="1787672" y="4781655"/>
            <a:chExt cx="608356" cy="140864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FE60822-D3C5-4826-ADEB-FD89C6556372}"/>
                </a:ext>
              </a:extLst>
            </p:cNvPr>
            <p:cNvSpPr/>
            <p:nvPr/>
          </p:nvSpPr>
          <p:spPr>
            <a:xfrm>
              <a:off x="1787672" y="5967885"/>
              <a:ext cx="222419" cy="222419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2053756-0274-4213-9739-ECA458BA7566}"/>
                </a:ext>
              </a:extLst>
            </p:cNvPr>
            <p:cNvSpPr/>
            <p:nvPr/>
          </p:nvSpPr>
          <p:spPr>
            <a:xfrm>
              <a:off x="2173609" y="4781655"/>
              <a:ext cx="222419" cy="2224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Picture 6" descr="http://www.pngall.com/wp-content/uploads/2016/04/Chain-PNG-File.png">
              <a:extLst>
                <a:ext uri="{FF2B5EF4-FFF2-40B4-BE49-F238E27FC236}">
                  <a16:creationId xmlns:a16="http://schemas.microsoft.com/office/drawing/2014/main" id="{7B86D7E5-2C5A-4976-AB48-9DFEDD3B3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490" b="33795"/>
            <a:stretch/>
          </p:blipFill>
          <p:spPr bwMode="auto">
            <a:xfrm rot="6389835">
              <a:off x="1443441" y="5342463"/>
              <a:ext cx="1231182" cy="262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685D1E3-1419-4574-93A5-A558E1C0204E}"/>
              </a:ext>
            </a:extLst>
          </p:cNvPr>
          <p:cNvSpPr/>
          <p:nvPr/>
        </p:nvSpPr>
        <p:spPr>
          <a:xfrm rot="5400000">
            <a:off x="3313679" y="4075846"/>
            <a:ext cx="2178940" cy="309185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3.33333E-6 0.2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16" grpId="2"/>
      <p:bldP spid="17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使用查看函数的</a:t>
            </a:r>
            <a:r>
              <a:rPr lang="en-US" altLang="zh-CN" dirty="0"/>
              <a:t>[[scopes]]</a:t>
            </a:r>
            <a:r>
              <a:rPr lang="zh-CN" altLang="en-US" dirty="0"/>
              <a:t>属性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B2B42B-2527-446D-9C75-F50BC18FD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6" t="9661" r="17690" b="48478"/>
          <a:stretch/>
        </p:blipFill>
        <p:spPr>
          <a:xfrm>
            <a:off x="899591" y="1844824"/>
            <a:ext cx="6552729" cy="18722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0647B1-75B9-462C-9ED0-AD3E3EE4FC5A}"/>
              </a:ext>
            </a:extLst>
          </p:cNvPr>
          <p:cNvSpPr/>
          <p:nvPr/>
        </p:nvSpPr>
        <p:spPr>
          <a:xfrm>
            <a:off x="1979712" y="3429000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1908A66-CA9C-4F27-A4C4-8E0A2C06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1619239"/>
            <a:ext cx="8391833" cy="33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E5ED7E1-D188-40F5-BCCC-B8AE0B601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6" y="3152304"/>
            <a:ext cx="7371428" cy="25809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闭包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052736"/>
            <a:ext cx="8208911" cy="1962973"/>
          </a:xfrm>
        </p:spPr>
        <p:txBody>
          <a:bodyPr/>
          <a:lstStyle/>
          <a:p>
            <a:r>
              <a:rPr lang="zh-CN" altLang="en-US" dirty="0"/>
              <a:t>闭包，是一个特殊的作用域对象，也称“执行上下文” ：</a:t>
            </a:r>
            <a:endParaRPr lang="en-US" altLang="zh-CN" dirty="0"/>
          </a:p>
          <a:p>
            <a:pPr lvl="1"/>
            <a:r>
              <a:rPr lang="zh-CN" altLang="en-US" dirty="0"/>
              <a:t>是外层函数使用封闭的方式留给内层函数的专属作用域对象</a:t>
            </a:r>
            <a:endParaRPr lang="en-US" altLang="zh-CN" dirty="0"/>
          </a:p>
          <a:p>
            <a:pPr lvl="1"/>
            <a:r>
              <a:rPr lang="zh-CN" altLang="en-US" dirty="0"/>
              <a:t>专门用于为一个函数保护专属变量。</a:t>
            </a:r>
            <a:endParaRPr lang="en-US" altLang="zh-CN" dirty="0"/>
          </a:p>
          <a:p>
            <a:r>
              <a:rPr lang="zh-CN" altLang="en-US" dirty="0"/>
              <a:t>今后，只要为一个函数，保护专属的变量时，都用闭包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FDA9A1-8BA5-43FB-8547-DE056840F89A}"/>
              </a:ext>
            </a:extLst>
          </p:cNvPr>
          <p:cNvSpPr/>
          <p:nvPr/>
        </p:nvSpPr>
        <p:spPr>
          <a:xfrm>
            <a:off x="1331640" y="4658804"/>
            <a:ext cx="396044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4DE0B67-A92D-40ED-9AE0-3C1C4B0B5679}"/>
              </a:ext>
            </a:extLst>
          </p:cNvPr>
          <p:cNvCxnSpPr/>
          <p:nvPr/>
        </p:nvCxnSpPr>
        <p:spPr>
          <a:xfrm>
            <a:off x="1979712" y="5018844"/>
            <a:ext cx="936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FA80B4B3-00C0-4137-98D0-C9137D2B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闭包，是一个作用域对象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---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外层函数，留给内层函数的专属作用域对象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---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用于保护专属变量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1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  <a:r>
              <a:rPr lang="en-US" altLang="zh-CN" dirty="0"/>
              <a:t>(scope)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97957"/>
          </a:xfrm>
        </p:spPr>
        <p:txBody>
          <a:bodyPr/>
          <a:lstStyle/>
          <a:p>
            <a:r>
              <a:rPr lang="zh-CN" altLang="en-US" dirty="0"/>
              <a:t>现实中：而公园里商店卖的东西，所有人都可以去买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1475656" y="1916832"/>
            <a:ext cx="6480721" cy="4464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1691680" y="206084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2222948" y="2331705"/>
            <a:ext cx="2402321" cy="19324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一家人野餐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A37E06-FC5A-4B45-935D-2581D4837ED0}"/>
              </a:ext>
            </a:extLst>
          </p:cNvPr>
          <p:cNvSpPr/>
          <p:nvPr/>
        </p:nvSpPr>
        <p:spPr>
          <a:xfrm>
            <a:off x="2891737" y="4301905"/>
            <a:ext cx="2417875" cy="19967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另一家人野餐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764" y="2971800"/>
            <a:ext cx="914400" cy="914400"/>
          </a:xfrm>
          <a:prstGeom prst="rect">
            <a:avLst/>
          </a:prstGeom>
        </p:spPr>
      </p:pic>
      <p:pic>
        <p:nvPicPr>
          <p:cNvPr id="18" name="图形 17" descr="有女孩的家庭">
            <a:extLst>
              <a:ext uri="{FF2B5EF4-FFF2-40B4-BE49-F238E27FC236}">
                <a16:creationId xmlns:a16="http://schemas.microsoft.com/office/drawing/2014/main" id="{7D130929-4DEE-472A-A040-175A5D94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5554" y="4868618"/>
            <a:ext cx="914400" cy="914400"/>
          </a:xfrm>
          <a:prstGeom prst="rect">
            <a:avLst/>
          </a:prstGeom>
        </p:spPr>
      </p:pic>
      <p:pic>
        <p:nvPicPr>
          <p:cNvPr id="20" name="图形 19" descr="甜甜圈">
            <a:extLst>
              <a:ext uri="{FF2B5EF4-FFF2-40B4-BE49-F238E27FC236}">
                <a16:creationId xmlns:a16="http://schemas.microsoft.com/office/drawing/2014/main" id="{3FBE30D6-A3C0-4D3B-BD3A-A1FFBCE23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9216" y="3411941"/>
            <a:ext cx="526651" cy="526651"/>
          </a:xfrm>
          <a:prstGeom prst="rect">
            <a:avLst/>
          </a:prstGeom>
        </p:spPr>
      </p:pic>
      <p:pic>
        <p:nvPicPr>
          <p:cNvPr id="22" name="图形 21" descr="冰淇淋">
            <a:extLst>
              <a:ext uri="{FF2B5EF4-FFF2-40B4-BE49-F238E27FC236}">
                <a16:creationId xmlns:a16="http://schemas.microsoft.com/office/drawing/2014/main" id="{2E43581B-DDC6-41D6-8C08-8C58E9252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1737" y="3482166"/>
            <a:ext cx="526651" cy="526651"/>
          </a:xfrm>
          <a:prstGeom prst="rect">
            <a:avLst/>
          </a:prstGeom>
        </p:spPr>
      </p:pic>
      <p:pic>
        <p:nvPicPr>
          <p:cNvPr id="23" name="图形 22" descr="蛋糕">
            <a:extLst>
              <a:ext uri="{FF2B5EF4-FFF2-40B4-BE49-F238E27FC236}">
                <a16:creationId xmlns:a16="http://schemas.microsoft.com/office/drawing/2014/main" id="{4E041695-06CF-4C63-BB82-639E88D3A6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2920" y="2996236"/>
            <a:ext cx="526651" cy="526651"/>
          </a:xfrm>
          <a:prstGeom prst="rect">
            <a:avLst/>
          </a:prstGeom>
        </p:spPr>
      </p:pic>
      <p:pic>
        <p:nvPicPr>
          <p:cNvPr id="24" name="图形 23" descr="甜甜圈">
            <a:extLst>
              <a:ext uri="{FF2B5EF4-FFF2-40B4-BE49-F238E27FC236}">
                <a16:creationId xmlns:a16="http://schemas.microsoft.com/office/drawing/2014/main" id="{E807EEE5-2BC7-4705-BF3B-817D2D095D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1409" y="5360486"/>
            <a:ext cx="526651" cy="526651"/>
          </a:xfrm>
          <a:prstGeom prst="rect">
            <a:avLst/>
          </a:prstGeom>
        </p:spPr>
      </p:pic>
      <p:pic>
        <p:nvPicPr>
          <p:cNvPr id="25" name="图形 24" descr="冰淇淋">
            <a:extLst>
              <a:ext uri="{FF2B5EF4-FFF2-40B4-BE49-F238E27FC236}">
                <a16:creationId xmlns:a16="http://schemas.microsoft.com/office/drawing/2014/main" id="{308E054F-F06D-403C-AE65-DE9100D5B6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18060" y="5530615"/>
            <a:ext cx="526651" cy="526651"/>
          </a:xfrm>
          <a:prstGeom prst="rect">
            <a:avLst/>
          </a:prstGeom>
        </p:spPr>
      </p:pic>
      <p:pic>
        <p:nvPicPr>
          <p:cNvPr id="26" name="图形 25" descr="蛋糕">
            <a:extLst>
              <a:ext uri="{FF2B5EF4-FFF2-40B4-BE49-F238E27FC236}">
                <a16:creationId xmlns:a16="http://schemas.microsoft.com/office/drawing/2014/main" id="{06377CB8-C176-4A27-9A87-3CF76F1A7D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16123" y="5007644"/>
            <a:ext cx="526651" cy="526651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27B6B46-EBAF-4AE3-8D52-372007081B78}"/>
              </a:ext>
            </a:extLst>
          </p:cNvPr>
          <p:cNvSpPr/>
          <p:nvPr/>
        </p:nvSpPr>
        <p:spPr>
          <a:xfrm>
            <a:off x="5509536" y="2401046"/>
            <a:ext cx="2327684" cy="24055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商店">
            <a:extLst>
              <a:ext uri="{FF2B5EF4-FFF2-40B4-BE49-F238E27FC236}">
                <a16:creationId xmlns:a16="http://schemas.microsoft.com/office/drawing/2014/main" id="{93A6E146-479C-47A4-A88B-61F4AA86DF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42196" y="2269080"/>
            <a:ext cx="1595023" cy="1595023"/>
          </a:xfrm>
          <a:prstGeom prst="rect">
            <a:avLst/>
          </a:prstGeom>
        </p:spPr>
      </p:pic>
      <p:pic>
        <p:nvPicPr>
          <p:cNvPr id="29" name="图形 28" descr="冰淇淋">
            <a:extLst>
              <a:ext uri="{FF2B5EF4-FFF2-40B4-BE49-F238E27FC236}">
                <a16:creationId xmlns:a16="http://schemas.microsoft.com/office/drawing/2014/main" id="{C0169AB5-BCA8-433C-BABE-C9B497BA49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41712" y="2833247"/>
            <a:ext cx="914400" cy="914400"/>
          </a:xfrm>
          <a:prstGeom prst="rect">
            <a:avLst/>
          </a:prstGeom>
        </p:spPr>
      </p:pic>
      <p:pic>
        <p:nvPicPr>
          <p:cNvPr id="30" name="图形 29" descr="棒棒糖">
            <a:extLst>
              <a:ext uri="{FF2B5EF4-FFF2-40B4-BE49-F238E27FC236}">
                <a16:creationId xmlns:a16="http://schemas.microsoft.com/office/drawing/2014/main" id="{BA73AA56-E14E-40B6-951A-A640D3EB12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74786" y="3790279"/>
            <a:ext cx="914400" cy="914400"/>
          </a:xfrm>
          <a:prstGeom prst="rect">
            <a:avLst/>
          </a:prstGeom>
        </p:spPr>
      </p:pic>
      <p:pic>
        <p:nvPicPr>
          <p:cNvPr id="31" name="图形 30" descr="汉堡和饮料">
            <a:extLst>
              <a:ext uri="{FF2B5EF4-FFF2-40B4-BE49-F238E27FC236}">
                <a16:creationId xmlns:a16="http://schemas.microsoft.com/office/drawing/2014/main" id="{8A8BD3A6-900D-4822-8A2D-26A57E01B9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34228" y="3790279"/>
            <a:ext cx="914400" cy="9144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0CE7CAF-355B-4A56-818B-F85C25E44654}"/>
              </a:ext>
            </a:extLst>
          </p:cNvPr>
          <p:cNvSpPr txBox="1"/>
          <p:nvPr/>
        </p:nvSpPr>
        <p:spPr>
          <a:xfrm>
            <a:off x="6264375" y="192464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EB4858E-587D-4D8A-B7E4-EDCA1B714272}"/>
              </a:ext>
            </a:extLst>
          </p:cNvPr>
          <p:cNvSpPr/>
          <p:nvPr/>
        </p:nvSpPr>
        <p:spPr>
          <a:xfrm>
            <a:off x="4412532" y="3368296"/>
            <a:ext cx="1311596" cy="251209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24067DC7-CC3E-4677-80B0-D4FF0AB1981E}"/>
              </a:ext>
            </a:extLst>
          </p:cNvPr>
          <p:cNvSpPr/>
          <p:nvPr/>
        </p:nvSpPr>
        <p:spPr>
          <a:xfrm rot="19496586">
            <a:off x="4970579" y="4812557"/>
            <a:ext cx="1303464" cy="293053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形 32" descr="男人">
            <a:extLst>
              <a:ext uri="{FF2B5EF4-FFF2-40B4-BE49-F238E27FC236}">
                <a16:creationId xmlns:a16="http://schemas.microsoft.com/office/drawing/2014/main" id="{FEAC16BE-3E21-4CAB-BADB-D1AEFC125D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21868" y="5360486"/>
            <a:ext cx="914400" cy="914400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5C1BFA5D-8B7C-4FE0-9533-0FEC00BA5B90}"/>
              </a:ext>
            </a:extLst>
          </p:cNvPr>
          <p:cNvSpPr/>
          <p:nvPr/>
        </p:nvSpPr>
        <p:spPr>
          <a:xfrm rot="16200000">
            <a:off x="6728359" y="4836615"/>
            <a:ext cx="688044" cy="293053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1A64444-B1E3-49AC-9C5B-E15522E8F4F8}"/>
              </a:ext>
            </a:extLst>
          </p:cNvPr>
          <p:cNvSpPr txBox="1"/>
          <p:nvPr/>
        </p:nvSpPr>
        <p:spPr>
          <a:xfrm>
            <a:off x="6245470" y="565584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</p:spTree>
    <p:extLst>
      <p:ext uri="{BB962C8B-B14F-4D97-AF65-F5344CB8AC3E}">
        <p14:creationId xmlns:p14="http://schemas.microsoft.com/office/powerpoint/2010/main" val="968498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总结和答疑</a:t>
            </a:r>
          </a:p>
        </p:txBody>
      </p:sp>
    </p:spTree>
    <p:extLst>
      <p:ext uri="{BB962C8B-B14F-4D97-AF65-F5344CB8AC3E}">
        <p14:creationId xmlns:p14="http://schemas.microsoft.com/office/powerpoint/2010/main" val="249694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  <a:r>
              <a:rPr lang="en-US" altLang="zh-CN" dirty="0"/>
              <a:t>(scope)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449051"/>
          </a:xfrm>
        </p:spPr>
        <p:txBody>
          <a:bodyPr/>
          <a:lstStyle/>
          <a:p>
            <a:r>
              <a:rPr lang="zh-CN" altLang="en-US" dirty="0"/>
              <a:t>范围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dirty="0"/>
              <a:t>自家带的吃的，仅限于家庭范围内享用</a:t>
            </a:r>
            <a:endParaRPr lang="en-US" altLang="zh-CN" dirty="0"/>
          </a:p>
          <a:p>
            <a:pPr lvl="1"/>
            <a:r>
              <a:rPr lang="zh-CN" altLang="en-US" dirty="0"/>
              <a:t>公园提供的吃的，公园范围内的所有人都可以去买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634665-8DDE-4FD1-9746-A26B625552AB}"/>
              </a:ext>
            </a:extLst>
          </p:cNvPr>
          <p:cNvSpPr/>
          <p:nvPr/>
        </p:nvSpPr>
        <p:spPr>
          <a:xfrm>
            <a:off x="1475656" y="2580786"/>
            <a:ext cx="6480721" cy="4160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95EAB1-22BF-47A3-8560-1ADD38B32679}"/>
              </a:ext>
            </a:extLst>
          </p:cNvPr>
          <p:cNvSpPr txBox="1"/>
          <p:nvPr/>
        </p:nvSpPr>
        <p:spPr>
          <a:xfrm>
            <a:off x="1570641" y="2647345"/>
            <a:ext cx="240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公园的范围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B65BC0-6653-4E47-8E72-E7CA313ED04A}"/>
              </a:ext>
            </a:extLst>
          </p:cNvPr>
          <p:cNvSpPr/>
          <p:nvPr/>
        </p:nvSpPr>
        <p:spPr>
          <a:xfrm>
            <a:off x="1768564" y="3166188"/>
            <a:ext cx="2402321" cy="19324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一家人野餐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CA37E06-FC5A-4B45-935D-2581D4837ED0}"/>
              </a:ext>
            </a:extLst>
          </p:cNvPr>
          <p:cNvSpPr/>
          <p:nvPr/>
        </p:nvSpPr>
        <p:spPr>
          <a:xfrm>
            <a:off x="3549604" y="4593791"/>
            <a:ext cx="2490682" cy="20755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另一家人野餐</a:t>
            </a:r>
          </a:p>
        </p:txBody>
      </p:sp>
      <p:pic>
        <p:nvPicPr>
          <p:cNvPr id="17" name="图形 16" descr="有女孩的家庭">
            <a:extLst>
              <a:ext uri="{FF2B5EF4-FFF2-40B4-BE49-F238E27FC236}">
                <a16:creationId xmlns:a16="http://schemas.microsoft.com/office/drawing/2014/main" id="{90A7C842-489A-48C7-BE2F-58EFA3E6F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390" y="3830719"/>
            <a:ext cx="1019632" cy="1019632"/>
          </a:xfrm>
          <a:prstGeom prst="rect">
            <a:avLst/>
          </a:prstGeom>
        </p:spPr>
      </p:pic>
      <p:pic>
        <p:nvPicPr>
          <p:cNvPr id="18" name="图形 17" descr="有女孩的家庭">
            <a:extLst>
              <a:ext uri="{FF2B5EF4-FFF2-40B4-BE49-F238E27FC236}">
                <a16:creationId xmlns:a16="http://schemas.microsoft.com/office/drawing/2014/main" id="{7D130929-4DEE-472A-A040-175A5D94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463" y="5240160"/>
            <a:ext cx="1130208" cy="1130208"/>
          </a:xfrm>
          <a:prstGeom prst="rect">
            <a:avLst/>
          </a:prstGeom>
        </p:spPr>
      </p:pic>
      <p:pic>
        <p:nvPicPr>
          <p:cNvPr id="20" name="图形 19" descr="甜甜圈">
            <a:extLst>
              <a:ext uri="{FF2B5EF4-FFF2-40B4-BE49-F238E27FC236}">
                <a16:creationId xmlns:a16="http://schemas.microsoft.com/office/drawing/2014/main" id="{3FBE30D6-A3C0-4D3B-BD3A-A1FFBCE23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4832" y="4246424"/>
            <a:ext cx="526651" cy="526651"/>
          </a:xfrm>
          <a:prstGeom prst="rect">
            <a:avLst/>
          </a:prstGeom>
        </p:spPr>
      </p:pic>
      <p:pic>
        <p:nvPicPr>
          <p:cNvPr id="22" name="图形 21" descr="冰淇淋">
            <a:extLst>
              <a:ext uri="{FF2B5EF4-FFF2-40B4-BE49-F238E27FC236}">
                <a16:creationId xmlns:a16="http://schemas.microsoft.com/office/drawing/2014/main" id="{2E43581B-DDC6-41D6-8C08-8C58E9252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37353" y="4316649"/>
            <a:ext cx="526651" cy="526651"/>
          </a:xfrm>
          <a:prstGeom prst="rect">
            <a:avLst/>
          </a:prstGeom>
        </p:spPr>
      </p:pic>
      <p:pic>
        <p:nvPicPr>
          <p:cNvPr id="23" name="图形 22" descr="蛋糕">
            <a:extLst>
              <a:ext uri="{FF2B5EF4-FFF2-40B4-BE49-F238E27FC236}">
                <a16:creationId xmlns:a16="http://schemas.microsoft.com/office/drawing/2014/main" id="{4E041695-06CF-4C63-BB82-639E88D3A6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88536" y="3830719"/>
            <a:ext cx="526651" cy="526651"/>
          </a:xfrm>
          <a:prstGeom prst="rect">
            <a:avLst/>
          </a:prstGeom>
        </p:spPr>
      </p:pic>
      <p:pic>
        <p:nvPicPr>
          <p:cNvPr id="24" name="图形 23" descr="甜甜圈">
            <a:extLst>
              <a:ext uri="{FF2B5EF4-FFF2-40B4-BE49-F238E27FC236}">
                <a16:creationId xmlns:a16="http://schemas.microsoft.com/office/drawing/2014/main" id="{E807EEE5-2BC7-4705-BF3B-817D2D095D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5120" y="5742988"/>
            <a:ext cx="526651" cy="526651"/>
          </a:xfrm>
          <a:prstGeom prst="rect">
            <a:avLst/>
          </a:prstGeom>
        </p:spPr>
      </p:pic>
      <p:pic>
        <p:nvPicPr>
          <p:cNvPr id="25" name="图形 24" descr="冰淇淋">
            <a:extLst>
              <a:ext uri="{FF2B5EF4-FFF2-40B4-BE49-F238E27FC236}">
                <a16:creationId xmlns:a16="http://schemas.microsoft.com/office/drawing/2014/main" id="{308E054F-F06D-403C-AE65-DE9100D5B6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81431" y="5987141"/>
            <a:ext cx="526651" cy="526651"/>
          </a:xfrm>
          <a:prstGeom prst="rect">
            <a:avLst/>
          </a:prstGeom>
        </p:spPr>
      </p:pic>
      <p:pic>
        <p:nvPicPr>
          <p:cNvPr id="26" name="图形 25" descr="蛋糕">
            <a:extLst>
              <a:ext uri="{FF2B5EF4-FFF2-40B4-BE49-F238E27FC236}">
                <a16:creationId xmlns:a16="http://schemas.microsoft.com/office/drawing/2014/main" id="{06377CB8-C176-4A27-9A87-3CF76F1A7D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45349" y="5372133"/>
            <a:ext cx="526651" cy="526651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27B6B46-EBAF-4AE3-8D52-372007081B78}"/>
              </a:ext>
            </a:extLst>
          </p:cNvPr>
          <p:cNvSpPr/>
          <p:nvPr/>
        </p:nvSpPr>
        <p:spPr>
          <a:xfrm>
            <a:off x="5737821" y="3053768"/>
            <a:ext cx="2123455" cy="24055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形 27" descr="商店">
            <a:extLst>
              <a:ext uri="{FF2B5EF4-FFF2-40B4-BE49-F238E27FC236}">
                <a16:creationId xmlns:a16="http://schemas.microsoft.com/office/drawing/2014/main" id="{93A6E146-479C-47A4-A88B-61F4AA86DF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252559" y="2936534"/>
            <a:ext cx="1595023" cy="1595023"/>
          </a:xfrm>
          <a:prstGeom prst="rect">
            <a:avLst/>
          </a:prstGeom>
        </p:spPr>
      </p:pic>
      <p:pic>
        <p:nvPicPr>
          <p:cNvPr id="29" name="图形 28" descr="冰淇淋">
            <a:extLst>
              <a:ext uri="{FF2B5EF4-FFF2-40B4-BE49-F238E27FC236}">
                <a16:creationId xmlns:a16="http://schemas.microsoft.com/office/drawing/2014/main" id="{C0169AB5-BCA8-433C-BABE-C9B497BA49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29414" y="3535967"/>
            <a:ext cx="914400" cy="914400"/>
          </a:xfrm>
          <a:prstGeom prst="rect">
            <a:avLst/>
          </a:prstGeom>
        </p:spPr>
      </p:pic>
      <p:pic>
        <p:nvPicPr>
          <p:cNvPr id="30" name="图形 29" descr="棒棒糖">
            <a:extLst>
              <a:ext uri="{FF2B5EF4-FFF2-40B4-BE49-F238E27FC236}">
                <a16:creationId xmlns:a16="http://schemas.microsoft.com/office/drawing/2014/main" id="{BA73AA56-E14E-40B6-951A-A640D3EB12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85149" y="4457733"/>
            <a:ext cx="914400" cy="914400"/>
          </a:xfrm>
          <a:prstGeom prst="rect">
            <a:avLst/>
          </a:prstGeom>
        </p:spPr>
      </p:pic>
      <p:pic>
        <p:nvPicPr>
          <p:cNvPr id="31" name="图形 30" descr="汉堡和饮料">
            <a:extLst>
              <a:ext uri="{FF2B5EF4-FFF2-40B4-BE49-F238E27FC236}">
                <a16:creationId xmlns:a16="http://schemas.microsoft.com/office/drawing/2014/main" id="{8A8BD3A6-900D-4822-8A2D-26A57E01B9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44591" y="4457733"/>
            <a:ext cx="914400" cy="9144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0CE7CAF-355B-4A56-818B-F85C25E44654}"/>
              </a:ext>
            </a:extLst>
          </p:cNvPr>
          <p:cNvSpPr txBox="1"/>
          <p:nvPr/>
        </p:nvSpPr>
        <p:spPr>
          <a:xfrm>
            <a:off x="6372200" y="260369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</a:p>
        </p:txBody>
      </p:sp>
    </p:spTree>
    <p:extLst>
      <p:ext uri="{BB962C8B-B14F-4D97-AF65-F5344CB8AC3E}">
        <p14:creationId xmlns:p14="http://schemas.microsoft.com/office/powerpoint/2010/main" val="166226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532086"/>
          </a:xfrm>
        </p:spPr>
        <p:txBody>
          <a:bodyPr/>
          <a:lstStyle/>
          <a:p>
            <a:r>
              <a:rPr lang="zh-CN" altLang="en-US" dirty="0"/>
              <a:t>作用域英文原文为</a:t>
            </a:r>
            <a:r>
              <a:rPr lang="en-US" altLang="zh-CN" dirty="0"/>
              <a:t>scope</a:t>
            </a:r>
            <a:r>
              <a:rPr lang="zh-CN" altLang="en-US" dirty="0"/>
              <a:t>，本意就是“范围”的意思</a:t>
            </a:r>
            <a:endParaRPr lang="en-US" altLang="zh-CN" dirty="0"/>
          </a:p>
          <a:p>
            <a:r>
              <a:rPr lang="zh-CN" altLang="en-US" dirty="0"/>
              <a:t>作用域是指一个数据的可用范围。</a:t>
            </a:r>
            <a:endParaRPr lang="en-US" altLang="zh-CN" dirty="0"/>
          </a:p>
          <a:p>
            <a:r>
              <a:rPr lang="zh-CN" altLang="en-US" dirty="0"/>
              <a:t>定义作用域是为了避免内外不同范围的数据间互相干扰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E1387C-578B-48DD-8503-8B67B5AD7214}"/>
              </a:ext>
            </a:extLst>
          </p:cNvPr>
          <p:cNvSpPr/>
          <p:nvPr/>
        </p:nvSpPr>
        <p:spPr>
          <a:xfrm>
            <a:off x="1475656" y="2580786"/>
            <a:ext cx="6480721" cy="4160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314266-B231-44B6-8FD6-B5614658CD77}"/>
              </a:ext>
            </a:extLst>
          </p:cNvPr>
          <p:cNvSpPr txBox="1"/>
          <p:nvPr/>
        </p:nvSpPr>
        <p:spPr>
          <a:xfrm>
            <a:off x="1570641" y="2647345"/>
            <a:ext cx="240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公园的范围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DA9A8-1F44-429C-8803-E3EFABBA3462}"/>
              </a:ext>
            </a:extLst>
          </p:cNvPr>
          <p:cNvSpPr/>
          <p:nvPr/>
        </p:nvSpPr>
        <p:spPr>
          <a:xfrm>
            <a:off x="2961767" y="2924944"/>
            <a:ext cx="2402321" cy="193245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一家人野餐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799E9C5-3B2A-416D-8C47-27DE1886EEDC}"/>
              </a:ext>
            </a:extLst>
          </p:cNvPr>
          <p:cNvSpPr/>
          <p:nvPr/>
        </p:nvSpPr>
        <p:spPr>
          <a:xfrm>
            <a:off x="5317397" y="4569996"/>
            <a:ext cx="2490682" cy="20755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另一家人野餐</a:t>
            </a:r>
          </a:p>
        </p:txBody>
      </p:sp>
      <p:pic>
        <p:nvPicPr>
          <p:cNvPr id="11" name="图形 10" descr="有女孩的家庭">
            <a:extLst>
              <a:ext uri="{FF2B5EF4-FFF2-40B4-BE49-F238E27FC236}">
                <a16:creationId xmlns:a16="http://schemas.microsoft.com/office/drawing/2014/main" id="{9EA22076-E3DC-4ABC-90F5-F67A21C24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7593" y="3589475"/>
            <a:ext cx="1019632" cy="1019632"/>
          </a:xfrm>
          <a:prstGeom prst="rect">
            <a:avLst/>
          </a:prstGeom>
        </p:spPr>
      </p:pic>
      <p:pic>
        <p:nvPicPr>
          <p:cNvPr id="12" name="图形 11" descr="有女孩的家庭">
            <a:extLst>
              <a:ext uri="{FF2B5EF4-FFF2-40B4-BE49-F238E27FC236}">
                <a16:creationId xmlns:a16="http://schemas.microsoft.com/office/drawing/2014/main" id="{25E1C0FD-0882-4146-9F77-5FD66C24D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5256" y="5216365"/>
            <a:ext cx="1130208" cy="1130208"/>
          </a:xfrm>
          <a:prstGeom prst="rect">
            <a:avLst/>
          </a:prstGeom>
        </p:spPr>
      </p:pic>
      <p:pic>
        <p:nvPicPr>
          <p:cNvPr id="13" name="图形 12" descr="甜甜圈">
            <a:extLst>
              <a:ext uri="{FF2B5EF4-FFF2-40B4-BE49-F238E27FC236}">
                <a16:creationId xmlns:a16="http://schemas.microsoft.com/office/drawing/2014/main" id="{1B497653-DFD7-4874-9B1C-F7F88471C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8035" y="4005180"/>
            <a:ext cx="526651" cy="526651"/>
          </a:xfrm>
          <a:prstGeom prst="rect">
            <a:avLst/>
          </a:prstGeom>
        </p:spPr>
      </p:pic>
      <p:pic>
        <p:nvPicPr>
          <p:cNvPr id="14" name="图形 13" descr="冰淇淋">
            <a:extLst>
              <a:ext uri="{FF2B5EF4-FFF2-40B4-BE49-F238E27FC236}">
                <a16:creationId xmlns:a16="http://schemas.microsoft.com/office/drawing/2014/main" id="{50E68AFB-6376-449E-BF4F-1FCF7BC21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556" y="4075405"/>
            <a:ext cx="526651" cy="526651"/>
          </a:xfrm>
          <a:prstGeom prst="rect">
            <a:avLst/>
          </a:prstGeom>
        </p:spPr>
      </p:pic>
      <p:pic>
        <p:nvPicPr>
          <p:cNvPr id="15" name="图形 14" descr="蛋糕">
            <a:extLst>
              <a:ext uri="{FF2B5EF4-FFF2-40B4-BE49-F238E27FC236}">
                <a16:creationId xmlns:a16="http://schemas.microsoft.com/office/drawing/2014/main" id="{A46A622D-B95B-4CE4-A9FB-365DC34362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1739" y="3589475"/>
            <a:ext cx="526651" cy="526651"/>
          </a:xfrm>
          <a:prstGeom prst="rect">
            <a:avLst/>
          </a:prstGeom>
        </p:spPr>
      </p:pic>
      <p:pic>
        <p:nvPicPr>
          <p:cNvPr id="16" name="图形 15" descr="甜甜圈">
            <a:extLst>
              <a:ext uri="{FF2B5EF4-FFF2-40B4-BE49-F238E27FC236}">
                <a16:creationId xmlns:a16="http://schemas.microsoft.com/office/drawing/2014/main" id="{B33CF1C0-4E2C-4B60-9FFB-C493BF83E7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72913" y="5719193"/>
            <a:ext cx="526651" cy="526651"/>
          </a:xfrm>
          <a:prstGeom prst="rect">
            <a:avLst/>
          </a:prstGeom>
        </p:spPr>
      </p:pic>
      <p:pic>
        <p:nvPicPr>
          <p:cNvPr id="17" name="图形 16" descr="冰淇淋">
            <a:extLst>
              <a:ext uri="{FF2B5EF4-FFF2-40B4-BE49-F238E27FC236}">
                <a16:creationId xmlns:a16="http://schemas.microsoft.com/office/drawing/2014/main" id="{A4F38829-B488-46BD-9D80-1283520066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49224" y="5963346"/>
            <a:ext cx="526651" cy="526651"/>
          </a:xfrm>
          <a:prstGeom prst="rect">
            <a:avLst/>
          </a:prstGeom>
        </p:spPr>
      </p:pic>
      <p:pic>
        <p:nvPicPr>
          <p:cNvPr id="18" name="图形 17" descr="蛋糕">
            <a:extLst>
              <a:ext uri="{FF2B5EF4-FFF2-40B4-BE49-F238E27FC236}">
                <a16:creationId xmlns:a16="http://schemas.microsoft.com/office/drawing/2014/main" id="{EC071942-E8AB-4F86-9E2D-65CBAEB140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13142" y="5348338"/>
            <a:ext cx="526651" cy="526651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022CB199-973B-4DF8-AD63-AF7DB1674E3C}"/>
              </a:ext>
            </a:extLst>
          </p:cNvPr>
          <p:cNvSpPr/>
          <p:nvPr/>
        </p:nvSpPr>
        <p:spPr>
          <a:xfrm rot="17803688">
            <a:off x="2734975" y="4936838"/>
            <a:ext cx="1384679" cy="329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形 26" descr="男人">
            <a:extLst>
              <a:ext uri="{FF2B5EF4-FFF2-40B4-BE49-F238E27FC236}">
                <a16:creationId xmlns:a16="http://schemas.microsoft.com/office/drawing/2014/main" id="{D0382B9F-CBEE-4525-A517-F7C426051D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39711" y="5761539"/>
            <a:ext cx="914400" cy="9144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6B4C456-069D-48C4-94E6-FF7C2F3DE0B7}"/>
              </a:ext>
            </a:extLst>
          </p:cNvPr>
          <p:cNvSpPr txBox="1"/>
          <p:nvPr/>
        </p:nvSpPr>
        <p:spPr>
          <a:xfrm>
            <a:off x="2110104" y="605368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外人</a:t>
            </a:r>
          </a:p>
        </p:txBody>
      </p:sp>
      <p:pic>
        <p:nvPicPr>
          <p:cNvPr id="29" name="图形 28" descr="禁止标志">
            <a:extLst>
              <a:ext uri="{FF2B5EF4-FFF2-40B4-BE49-F238E27FC236}">
                <a16:creationId xmlns:a16="http://schemas.microsoft.com/office/drawing/2014/main" id="{5D1A4E6D-9AC0-4DA9-BF9C-7082EA7408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17893" y="4850460"/>
            <a:ext cx="739685" cy="739685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463004CC-CDDA-4BB9-B2BB-F022267CBEFE}"/>
              </a:ext>
            </a:extLst>
          </p:cNvPr>
          <p:cNvSpPr/>
          <p:nvPr/>
        </p:nvSpPr>
        <p:spPr>
          <a:xfrm rot="3704523">
            <a:off x="4562352" y="5003445"/>
            <a:ext cx="1488112" cy="329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 descr="禁止标志">
            <a:extLst>
              <a:ext uri="{FF2B5EF4-FFF2-40B4-BE49-F238E27FC236}">
                <a16:creationId xmlns:a16="http://schemas.microsoft.com/office/drawing/2014/main" id="{E6ABD3EB-8982-43E4-98D8-9850D994DB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19112" y="4528028"/>
            <a:ext cx="739685" cy="7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26" grpId="0" animBg="1"/>
      <p:bldP spid="28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449051"/>
          </a:xfrm>
        </p:spPr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程序中，也包含两级作用域：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全局作用域，指从任何位置都可访问的范围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函数作用域，指仅限于函数内才可访问的范围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A53431-7A99-476A-A2D2-66DBB600B688}"/>
              </a:ext>
            </a:extLst>
          </p:cNvPr>
          <p:cNvSpPr/>
          <p:nvPr/>
        </p:nvSpPr>
        <p:spPr>
          <a:xfrm>
            <a:off x="971600" y="2924944"/>
            <a:ext cx="6912768" cy="3354470"/>
          </a:xfrm>
          <a:prstGeom prst="rect">
            <a:avLst/>
          </a:prstGeom>
          <a:solidFill>
            <a:srgbClr val="00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CE66A-9434-4D86-B10A-5D9E613BD1FB}"/>
              </a:ext>
            </a:extLst>
          </p:cNvPr>
          <p:cNvSpPr txBox="1"/>
          <p:nvPr/>
        </p:nvSpPr>
        <p:spPr>
          <a:xfrm>
            <a:off x="1115616" y="2975804"/>
            <a:ext cx="48245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全局作用域（全局范围）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4A0A0-0A7B-4359-B594-5A1132287191}"/>
              </a:ext>
            </a:extLst>
          </p:cNvPr>
          <p:cNvSpPr txBox="1"/>
          <p:nvPr/>
        </p:nvSpPr>
        <p:spPr>
          <a:xfrm>
            <a:off x="1619672" y="4142981"/>
            <a:ext cx="4824536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 函数作用域（函数范围）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8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2492349"/>
          </a:xfrm>
        </p:spPr>
        <p:txBody>
          <a:bodyPr/>
          <a:lstStyle/>
          <a:p>
            <a:r>
              <a:rPr lang="zh-CN" altLang="en-US" dirty="0"/>
              <a:t>定义在不同范围的变量也有不同的名称。</a:t>
            </a:r>
            <a:endParaRPr lang="en-US" altLang="zh-CN" dirty="0"/>
          </a:p>
          <a:p>
            <a:r>
              <a:rPr lang="zh-CN" altLang="en-US" dirty="0"/>
              <a:t>全局变量，是指保存在全局作用域中的变量。</a:t>
            </a:r>
            <a:endParaRPr lang="en-US" altLang="zh-CN" dirty="0"/>
          </a:p>
          <a:p>
            <a:r>
              <a:rPr lang="zh-CN" altLang="en-US" dirty="0"/>
              <a:t>全局变量可在程序中的任何位置都能访问。</a:t>
            </a:r>
            <a:endParaRPr lang="en-US" altLang="zh-CN" dirty="0"/>
          </a:p>
          <a:p>
            <a:r>
              <a:rPr lang="zh-CN" altLang="en-US" dirty="0"/>
              <a:t>比如：下方程序中的变量“</a:t>
            </a:r>
            <a:r>
              <a:rPr lang="zh-CN" altLang="en-US" dirty="0">
                <a:solidFill>
                  <a:srgbClr val="FFFF00"/>
                </a:solidFill>
              </a:rPr>
              <a:t>商店</a:t>
            </a:r>
            <a:r>
              <a:rPr lang="zh-CN" altLang="en-US" dirty="0"/>
              <a:t>”既可在函数范围内访问到，也可在全局范围内访问到。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DFBC32-6076-4D58-8209-C41D777B83CE}"/>
              </a:ext>
            </a:extLst>
          </p:cNvPr>
          <p:cNvSpPr/>
          <p:nvPr/>
        </p:nvSpPr>
        <p:spPr>
          <a:xfrm>
            <a:off x="1331639" y="3533935"/>
            <a:ext cx="6480721" cy="3423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“公园的商店”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买东西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890EBD-4717-4FCB-B4F3-57FFFD929EA0}"/>
              </a:ext>
            </a:extLst>
          </p:cNvPr>
          <p:cNvSpPr txBox="1"/>
          <p:nvPr/>
        </p:nvSpPr>
        <p:spPr>
          <a:xfrm>
            <a:off x="1331639" y="3523020"/>
            <a:ext cx="356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全局范围 </a:t>
            </a: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zh-CN" altLang="en-US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64924E-72D2-4201-AC62-59A4054B7BB0}"/>
              </a:ext>
            </a:extLst>
          </p:cNvPr>
          <p:cNvSpPr txBox="1"/>
          <p:nvPr/>
        </p:nvSpPr>
        <p:spPr>
          <a:xfrm>
            <a:off x="1835696" y="4797152"/>
            <a:ext cx="5184576" cy="1200329"/>
          </a:xfrm>
          <a:prstGeom prst="rect">
            <a:avLst/>
          </a:prstGeom>
          <a:noFill/>
          <a:ln w="57150">
            <a:solidFill>
              <a:srgbClr val="FF0000">
                <a:alpha val="30196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   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函数范围 </a:t>
            </a: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买东西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A478002-64E7-4213-ABAF-76021D410F9F}"/>
              </a:ext>
            </a:extLst>
          </p:cNvPr>
          <p:cNvCxnSpPr>
            <a:cxnSpLocks/>
          </p:cNvCxnSpPr>
          <p:nvPr/>
        </p:nvCxnSpPr>
        <p:spPr>
          <a:xfrm flipH="1" flipV="1">
            <a:off x="2627784" y="4471275"/>
            <a:ext cx="288032" cy="7579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AF7AD5-6D4A-43BB-92C5-B61E3664EDD0}"/>
              </a:ext>
            </a:extLst>
          </p:cNvPr>
          <p:cNvCxnSpPr>
            <a:cxnSpLocks/>
          </p:cNvCxnSpPr>
          <p:nvPr/>
        </p:nvCxnSpPr>
        <p:spPr>
          <a:xfrm flipV="1">
            <a:off x="2339752" y="4471275"/>
            <a:ext cx="288032" cy="1694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FE9F5-F311-480A-B1F6-1A31B4307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局部变量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6800A-E0C3-492E-A629-84DC6F2B26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532086"/>
          </a:xfrm>
        </p:spPr>
        <p:txBody>
          <a:bodyPr/>
          <a:lstStyle/>
          <a:p>
            <a:r>
              <a:rPr lang="zh-CN" altLang="en-US" dirty="0"/>
              <a:t>局部变量，是指保存在某一个函数内的变量。</a:t>
            </a:r>
            <a:endParaRPr lang="en-US" altLang="zh-CN" dirty="0"/>
          </a:p>
          <a:p>
            <a:r>
              <a:rPr lang="zh-CN" altLang="en-US" dirty="0"/>
              <a:t>局部变量只能在函数内使用。</a:t>
            </a:r>
            <a:endParaRPr lang="en-US" altLang="zh-CN" dirty="0"/>
          </a:p>
          <a:p>
            <a:r>
              <a:rPr lang="zh-CN" altLang="en-US" dirty="0"/>
              <a:t>比如：下方程序中，函数范围内的变量“</a:t>
            </a:r>
            <a:r>
              <a:rPr lang="zh-CN" altLang="en-US" dirty="0">
                <a:solidFill>
                  <a:srgbClr val="66FFFF"/>
                </a:solidFill>
              </a:rPr>
              <a:t>面包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DFBC32-6076-4D58-8209-C41D777B83CE}"/>
              </a:ext>
            </a:extLst>
          </p:cNvPr>
          <p:cNvSpPr/>
          <p:nvPr/>
        </p:nvSpPr>
        <p:spPr>
          <a:xfrm>
            <a:off x="1187624" y="2780928"/>
            <a:ext cx="6480721" cy="3672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endParaRPr lang="en-US" altLang="zh-CN" sz="2400" dirty="0">
              <a:solidFill>
                <a:srgbClr val="00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890EBD-4717-4FCB-B4F3-57FFFD929EA0}"/>
              </a:ext>
            </a:extLst>
          </p:cNvPr>
          <p:cNvSpPr txBox="1"/>
          <p:nvPr/>
        </p:nvSpPr>
        <p:spPr>
          <a:xfrm>
            <a:off x="1331640" y="2859929"/>
            <a:ext cx="356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全局范围 </a:t>
            </a:r>
            <a:r>
              <a:rPr lang="en-US" altLang="zh-CN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zh-CN" altLang="en-US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64924E-72D2-4201-AC62-59A4054B7BB0}"/>
              </a:ext>
            </a:extLst>
          </p:cNvPr>
          <p:cNvSpPr txBox="1"/>
          <p:nvPr/>
        </p:nvSpPr>
        <p:spPr>
          <a:xfrm>
            <a:off x="1547664" y="3645024"/>
            <a:ext cx="4320480" cy="156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自家野餐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(){ </a:t>
            </a:r>
            <a:r>
              <a:rPr lang="zh-CN" altLang="en-US" sz="2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函数范围</a:t>
            </a:r>
            <a:endParaRPr lang="en-US" altLang="zh-CN" sz="2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r>
              <a:rPr lang="en-US" altLang="zh-CN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“自家的面包”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吃 </a:t>
            </a:r>
            <a:r>
              <a:rPr lang="zh-CN" altLang="en-US" sz="2400" dirty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</a:t>
            </a:r>
            <a:endParaRPr lang="en-US" altLang="zh-CN" sz="2400" dirty="0">
              <a:solidFill>
                <a:srgbClr val="66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选中标记">
            <a:extLst>
              <a:ext uri="{FF2B5EF4-FFF2-40B4-BE49-F238E27FC236}">
                <a16:creationId xmlns:a16="http://schemas.microsoft.com/office/drawing/2014/main" id="{64A34441-4725-4EF6-9D4F-2829DC8A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084" y="4383740"/>
            <a:ext cx="914400" cy="914400"/>
          </a:xfrm>
          <a:prstGeom prst="rect">
            <a:avLst/>
          </a:prstGeom>
        </p:spPr>
      </p:pic>
      <p:pic>
        <p:nvPicPr>
          <p:cNvPr id="10" name="图形 9" descr="关闭">
            <a:extLst>
              <a:ext uri="{FF2B5EF4-FFF2-40B4-BE49-F238E27FC236}">
                <a16:creationId xmlns:a16="http://schemas.microsoft.com/office/drawing/2014/main" id="{87F11765-8219-4443-B639-47D56E95D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3230" y="54992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5307</Words>
  <Application>Microsoft Office PowerPoint</Application>
  <PresentationFormat>全屏显示(4:3)</PresentationFormat>
  <Paragraphs>768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微软雅黑</vt:lpstr>
      <vt:lpstr>Arial</vt:lpstr>
      <vt:lpstr>Calibri</vt:lpstr>
      <vt:lpstr>Office 主题</vt:lpstr>
      <vt:lpstr>自定义设计方案</vt:lpstr>
      <vt:lpstr>作用域(scope)</vt:lpstr>
      <vt:lpstr>作用域(scope)</vt:lpstr>
      <vt:lpstr>作用域(scope)</vt:lpstr>
      <vt:lpstr>作用域(scope)</vt:lpstr>
      <vt:lpstr>作用域(scope)</vt:lpstr>
      <vt:lpstr>作用域</vt:lpstr>
      <vt:lpstr>作用域</vt:lpstr>
      <vt:lpstr>全局变量</vt:lpstr>
      <vt:lpstr>局部变量</vt:lpstr>
      <vt:lpstr>作用域链（scope chain）</vt:lpstr>
      <vt:lpstr>作用域链（scope chain）</vt:lpstr>
      <vt:lpstr>作用域链（scope chain）</vt:lpstr>
      <vt:lpstr>作用域链（scope chain）</vt:lpstr>
      <vt:lpstr>验证作用域链</vt:lpstr>
      <vt:lpstr>作用域链（scope chain）</vt:lpstr>
      <vt:lpstr>闭包</vt:lpstr>
      <vt:lpstr>需求: 定义一个管理孩子压岁钱的函数</vt:lpstr>
      <vt:lpstr>问题：如何保存压岁钱数</vt:lpstr>
      <vt:lpstr>回顾：全局作用域 vs 函数作用域</vt:lpstr>
      <vt:lpstr>回顾：全局变量</vt:lpstr>
      <vt:lpstr>实现压岁钱管理函数</vt:lpstr>
      <vt:lpstr>回顾：局部变量</vt:lpstr>
      <vt:lpstr>回顾：局部变量</vt:lpstr>
      <vt:lpstr>回顾：局部变量</vt:lpstr>
      <vt:lpstr>实现压岁钱管理函数</vt:lpstr>
      <vt:lpstr>闭包</vt:lpstr>
      <vt:lpstr>闭包</vt:lpstr>
      <vt:lpstr>闭包</vt:lpstr>
      <vt:lpstr>闭包</vt:lpstr>
      <vt:lpstr>闭包</vt:lpstr>
      <vt:lpstr>闭包</vt:lpstr>
      <vt:lpstr>使用闭包实现压岁钱管理函数</vt:lpstr>
      <vt:lpstr>使用闭包实现压岁钱管理函数</vt:lpstr>
      <vt:lpstr>闭包</vt:lpstr>
      <vt:lpstr>闭包</vt:lpstr>
      <vt:lpstr>闭包</vt:lpstr>
      <vt:lpstr>闭包</vt:lpstr>
      <vt:lpstr>使用查看函数的[[scopes]]属性</vt:lpstr>
      <vt:lpstr>闭包</vt:lpstr>
      <vt:lpstr>总结和答疑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2018-12-28T10:11:21Z</dcterms:modified>
</cp:coreProperties>
</file>